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drawings/drawing2.xml" ContentType="application/vnd.openxmlformats-officedocument.drawingml.chartshapes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drawings/drawing3.xml" ContentType="application/vnd.openxmlformats-officedocument.drawingml.chartshapes+xml"/>
  <Override PartName="/ppt/notesSlides/notesSlide2.xml" ContentType="application/vnd.openxmlformats-officedocument.presentationml.notesSlide+xml"/>
  <Override PartName="/ppt/charts/chart4.xml" ContentType="application/vnd.openxmlformats-officedocument.drawingml.chart+xml"/>
  <Override PartName="/ppt/drawings/drawing4.xml" ContentType="application/vnd.openxmlformats-officedocument.drawingml.chartshapes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0"/>
  </p:notesMasterIdLst>
  <p:sldIdLst>
    <p:sldId id="296" r:id="rId3"/>
    <p:sldId id="298" r:id="rId4"/>
    <p:sldId id="289" r:id="rId5"/>
    <p:sldId id="278" r:id="rId6"/>
    <p:sldId id="279" r:id="rId7"/>
    <p:sldId id="297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90" r:id="rId16"/>
    <p:sldId id="293" r:id="rId17"/>
    <p:sldId id="294" r:id="rId18"/>
    <p:sldId id="295" r:id="rId19"/>
  </p:sldIdLst>
  <p:sldSz cx="9144000" cy="6858000" type="screen4x3"/>
  <p:notesSz cx="6858000" cy="9144000"/>
  <p:defaultTextStyle>
    <a:defPPr>
      <a:defRPr lang="lt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Vidutinis stilius 2 – paryškinima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Šviesus stilius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75" autoAdjust="0"/>
    <p:restoredTop sz="94356" autoAdjust="0"/>
  </p:normalViewPr>
  <p:slideViewPr>
    <p:cSldViewPr>
      <p:cViewPr>
        <p:scale>
          <a:sx n="100" d="100"/>
          <a:sy n="100" d="100"/>
        </p:scale>
        <p:origin x="-1128" y="12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3.xml"/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4.xml"/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lt-L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Lapas1!$B$1</c:f>
              <c:strCache>
                <c:ptCount val="1"/>
                <c:pt idx="0">
                  <c:v>Finansavimo šaltiniai</c:v>
                </c:pt>
              </c:strCache>
            </c:strRef>
          </c:tx>
          <c:invertIfNegative val="0"/>
          <c:dPt>
            <c:idx val="1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c:spPr>
          </c:dPt>
          <c:dPt>
            <c:idx val="2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c:spPr>
          </c:dPt>
          <c:dPt>
            <c:idx val="3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</c:spPr>
          </c:dPt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lt-LT" sz="1200" b="1" dirty="0" smtClean="0">
                        <a:latin typeface="Arial" pitchFamily="34" charset="0"/>
                        <a:cs typeface="Arial" pitchFamily="34" charset="0"/>
                      </a:rPr>
                      <a:t>63,9</a:t>
                    </a:r>
                    <a:r>
                      <a:rPr lang="en-US" sz="1200" b="1" dirty="0" smtClean="0">
                        <a:latin typeface="Arial" pitchFamily="34" charset="0"/>
                        <a:cs typeface="Arial" pitchFamily="34" charset="0"/>
                      </a:rPr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lt-LT" sz="1200" b="1" dirty="0" smtClean="0">
                        <a:latin typeface="Arial" pitchFamily="34" charset="0"/>
                        <a:cs typeface="Arial" pitchFamily="34" charset="0"/>
                      </a:rPr>
                      <a:t>26,7</a:t>
                    </a:r>
                    <a:r>
                      <a:rPr lang="en-US" sz="1200" b="1" dirty="0" smtClean="0">
                        <a:latin typeface="Arial" pitchFamily="34" charset="0"/>
                        <a:cs typeface="Arial" pitchFamily="34" charset="0"/>
                      </a:rPr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-4.6412971658119856E-3"/>
                  <c:y val="-6.2500000000000003E-3"/>
                </c:manualLayout>
              </c:layout>
              <c:tx>
                <c:rich>
                  <a:bodyPr/>
                  <a:lstStyle/>
                  <a:p>
                    <a:r>
                      <a:rPr lang="lt-LT" sz="1200" b="1" dirty="0" smtClean="0">
                        <a:latin typeface="Arial" pitchFamily="34" charset="0"/>
                        <a:cs typeface="Arial" pitchFamily="34" charset="0"/>
                      </a:rPr>
                      <a:t>4,2</a:t>
                    </a:r>
                    <a:r>
                      <a:rPr lang="en-US" sz="1200" b="1" dirty="0" smtClean="0">
                        <a:latin typeface="Arial" pitchFamily="34" charset="0"/>
                        <a:cs typeface="Arial" pitchFamily="34" charset="0"/>
                      </a:rPr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lt-LT" sz="1200" b="1" dirty="0" smtClean="0">
                        <a:latin typeface="Arial" pitchFamily="34" charset="0"/>
                        <a:cs typeface="Arial" pitchFamily="34" charset="0"/>
                      </a:rPr>
                      <a:t>5,2</a:t>
                    </a:r>
                    <a:r>
                      <a:rPr lang="en-US" sz="1200" b="1" dirty="0" smtClean="0">
                        <a:latin typeface="Arial" pitchFamily="34" charset="0"/>
                        <a:cs typeface="Arial" pitchFamily="34" charset="0"/>
                      </a:rPr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 sz="1200" b="1">
                    <a:latin typeface="Arial" pitchFamily="34" charset="0"/>
                    <a:cs typeface="Arial" pitchFamily="34" charset="0"/>
                  </a:defRPr>
                </a:pPr>
                <a:endParaRPr lang="lt-L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Lapas1!$A$2:$A$5</c:f>
              <c:strCache>
                <c:ptCount val="4"/>
                <c:pt idx="0">
                  <c:v>Biudžeto pajamos su spec. programų lėšomis</c:v>
                </c:pt>
                <c:pt idx="1">
                  <c:v>Dotacijos iš valstybės biudžeto</c:v>
                </c:pt>
                <c:pt idx="2">
                  <c:v>Apyvartos lėšų likučiai 2016-01-01</c:v>
                </c:pt>
                <c:pt idx="3">
                  <c:v>Skolintos lėšos</c:v>
                </c:pt>
              </c:strCache>
            </c:strRef>
          </c:cat>
          <c:val>
            <c:numRef>
              <c:f>Lapas1!$B$2:$B$5</c:f>
              <c:numCache>
                <c:formatCode>General</c:formatCode>
                <c:ptCount val="4"/>
                <c:pt idx="0">
                  <c:v>301.10000000000002</c:v>
                </c:pt>
                <c:pt idx="1">
                  <c:v>125.7</c:v>
                </c:pt>
                <c:pt idx="2">
                  <c:v>19.8</c:v>
                </c:pt>
                <c:pt idx="3">
                  <c:v>24.6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92409216"/>
        <c:axId val="92411008"/>
      </c:barChart>
      <c:catAx>
        <c:axId val="92409216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 b="1">
                <a:latin typeface="Arial" pitchFamily="34" charset="0"/>
                <a:cs typeface="Arial" pitchFamily="34" charset="0"/>
              </a:defRPr>
            </a:pPr>
            <a:endParaRPr lang="lt-LT"/>
          </a:p>
        </c:txPr>
        <c:crossAx val="92411008"/>
        <c:crosses val="autoZero"/>
        <c:auto val="1"/>
        <c:lblAlgn val="ctr"/>
        <c:lblOffset val="100"/>
        <c:noMultiLvlLbl val="0"/>
      </c:catAx>
      <c:valAx>
        <c:axId val="92411008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lt-LT"/>
          </a:p>
        </c:txPr>
        <c:crossAx val="92409216"/>
        <c:crosses val="autoZero"/>
        <c:crossBetween val="between"/>
      </c:valAx>
      <c:dTable>
        <c:showHorzBorder val="1"/>
        <c:showVertBorder val="1"/>
        <c:showOutline val="1"/>
        <c:showKeys val="1"/>
        <c:txPr>
          <a:bodyPr/>
          <a:lstStyle/>
          <a:p>
            <a:pPr rtl="0">
              <a:defRPr sz="1200" b="1">
                <a:latin typeface="Arial" pitchFamily="34" charset="0"/>
                <a:cs typeface="Arial" pitchFamily="34" charset="0"/>
              </a:defRPr>
            </a:pPr>
            <a:endParaRPr lang="lt-LT"/>
          </a:p>
        </c:txPr>
      </c:dTable>
    </c:plotArea>
    <c:plotVisOnly val="1"/>
    <c:dispBlanksAs val="gap"/>
    <c:showDLblsOverMax val="0"/>
  </c:chart>
  <c:txPr>
    <a:bodyPr/>
    <a:lstStyle/>
    <a:p>
      <a:pPr>
        <a:defRPr sz="1800"/>
      </a:pPr>
      <a:endParaRPr lang="lt-LT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lt-LT"/>
  <c:roundedCorners val="0"/>
  <mc:AlternateContent xmlns:mc="http://schemas.openxmlformats.org/markup-compatibility/2006">
    <mc:Choice xmlns:c14="http://schemas.microsoft.com/office/drawing/2007/8/2/chart" Requires="c14">
      <c14:style val="127"/>
    </mc:Choice>
    <mc:Fallback>
      <c:style val="27"/>
    </mc:Fallback>
  </mc:AlternateContent>
  <c:chart>
    <c:title>
      <c:tx>
        <c:rich>
          <a:bodyPr/>
          <a:lstStyle/>
          <a:p>
            <a:pPr>
              <a:defRPr/>
            </a:pPr>
            <a:endParaRPr lang="lt-LT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31288829264791623"/>
          <c:y val="0.10481274208703742"/>
          <c:w val="0.42104712062474869"/>
          <c:h val="0.80641228187451863"/>
        </c:manualLayout>
      </c:layout>
      <c:doughnutChart>
        <c:varyColors val="1"/>
        <c:ser>
          <c:idx val="0"/>
          <c:order val="0"/>
          <c:tx>
            <c:strRef>
              <c:f>Lapas1!$B$1</c:f>
              <c:strCache>
                <c:ptCount val="1"/>
                <c:pt idx="0">
                  <c:v>Pajamų struktūra</c:v>
                </c:pt>
              </c:strCache>
            </c:strRef>
          </c:tx>
          <c:dLbls>
            <c:dLbl>
              <c:idx val="0"/>
              <c:layout>
                <c:manualLayout>
                  <c:x val="0.19851379286442059"/>
                  <c:y val="-0.10473393681040691"/>
                </c:manualLayout>
              </c:layout>
              <c:showLegendKey val="1"/>
              <c:showVal val="1"/>
              <c:showCatName val="1"/>
              <c:showSerName val="0"/>
              <c:showPercent val="1"/>
              <c:showBubbleSize val="0"/>
            </c:dLbl>
            <c:dLbl>
              <c:idx val="1"/>
              <c:layout>
                <c:manualLayout>
                  <c:x val="-0.15191688103031287"/>
                  <c:y val="0.22080307217190301"/>
                </c:manualLayout>
              </c:layout>
              <c:showLegendKey val="1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18568069834595777"/>
                  <c:y val="6.9738779627719752E-2"/>
                </c:manualLayout>
              </c:layout>
              <c:showLegendKey val="1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19271090011841038"/>
                  <c:y val="-0.1025817454742535"/>
                </c:manualLayout>
              </c:layout>
              <c:tx>
                <c:rich>
                  <a:bodyPr/>
                  <a:lstStyle/>
                  <a:p>
                    <a:r>
                      <a:rPr lang="en-US" dirty="0" err="1"/>
                      <a:t>Dotacijos</a:t>
                    </a:r>
                    <a:r>
                      <a:rPr lang="en-US" dirty="0"/>
                      <a:t>; 125,7; </a:t>
                    </a:r>
                    <a:r>
                      <a:rPr lang="en-US" dirty="0" smtClean="0"/>
                      <a:t>29,</a:t>
                    </a:r>
                    <a:r>
                      <a:rPr lang="lt-LT" dirty="0" smtClean="0"/>
                      <a:t>4</a:t>
                    </a:r>
                    <a:r>
                      <a:rPr lang="en-US" dirty="0" smtClean="0"/>
                      <a:t>%</a:t>
                    </a:r>
                    <a:endParaRPr lang="en-US" dirty="0"/>
                  </a:p>
                </c:rich>
              </c:tx>
              <c:showLegendKey val="1"/>
              <c:showVal val="1"/>
              <c:showCatName val="1"/>
              <c:showSerName val="0"/>
              <c:showPercent val="1"/>
              <c:showBubbleSize val="0"/>
            </c:dLbl>
            <c:dLbl>
              <c:idx val="4"/>
              <c:layout>
                <c:manualLayout>
                  <c:x val="3.121580394705521E-3"/>
                  <c:y val="-0.36768513479669868"/>
                </c:manualLayout>
              </c:layout>
              <c:showLegendKey val="1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numFmt formatCode="0.0%" sourceLinked="0"/>
            <c:txPr>
              <a:bodyPr/>
              <a:lstStyle/>
              <a:p>
                <a:pPr>
                  <a:defRPr sz="1600" b="0">
                    <a:latin typeface="Arial" pitchFamily="34" charset="0"/>
                    <a:cs typeface="Arial" pitchFamily="34" charset="0"/>
                  </a:defRPr>
                </a:pPr>
                <a:endParaRPr lang="lt-LT"/>
              </a:p>
            </c:txPr>
            <c:showLegendKey val="1"/>
            <c:showVal val="1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strRef>
              <c:f>Lapas1!$A$2:$A$5</c:f>
              <c:strCache>
                <c:ptCount val="4"/>
                <c:pt idx="0">
                  <c:v>Mokesčiai</c:v>
                </c:pt>
                <c:pt idx="1">
                  <c:v>Kitos pajamos</c:v>
                </c:pt>
                <c:pt idx="2">
                  <c:v>Materialiojo ir nematerialiojo turto pajamos</c:v>
                </c:pt>
                <c:pt idx="3">
                  <c:v>Dotacijos</c:v>
                </c:pt>
              </c:strCache>
            </c:strRef>
          </c:cat>
          <c:val>
            <c:numRef>
              <c:f>Lapas1!$B$2:$B$5</c:f>
              <c:numCache>
                <c:formatCode>General</c:formatCode>
                <c:ptCount val="4"/>
                <c:pt idx="0">
                  <c:v>261.5</c:v>
                </c:pt>
                <c:pt idx="1">
                  <c:v>25.1</c:v>
                </c:pt>
                <c:pt idx="2">
                  <c:v>14.5</c:v>
                </c:pt>
                <c:pt idx="3">
                  <c:v>125.7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dTable>
        <c:showHorzBorder val="1"/>
        <c:showVertBorder val="1"/>
        <c:showOutline val="1"/>
        <c:showKeys val="1"/>
      </c:dTable>
    </c:plotArea>
    <c:plotVisOnly val="1"/>
    <c:dispBlanksAs val="gap"/>
    <c:showDLblsOverMax val="0"/>
  </c:chart>
  <c:txPr>
    <a:bodyPr/>
    <a:lstStyle/>
    <a:p>
      <a:pPr>
        <a:defRPr sz="1800"/>
      </a:pPr>
      <a:endParaRPr lang="lt-LT"/>
    </a:p>
  </c:txPr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lt-LT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>
                <a:solidFill>
                  <a:schemeClr val="bg1"/>
                </a:solidFill>
              </a:rPr>
              <a:t>   </a:t>
            </a:r>
            <a:endParaRPr lang="lt-LT" dirty="0"/>
          </a:p>
        </c:rich>
      </c:tx>
      <c:layout/>
      <c:overlay val="0"/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Lapas1!$B$1</c:f>
              <c:strCache>
                <c:ptCount val="1"/>
                <c:pt idx="0">
                  <c:v>Iš viso biudžeto pajamų 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4.6823705920581672E-3"/>
                  <c:y val="-7.7722061013936306E-2"/>
                </c:manualLayout>
              </c:layout>
              <c:tx>
                <c:rich>
                  <a:bodyPr/>
                  <a:lstStyle/>
                  <a:p>
                    <a:r>
                      <a:rPr lang="lt-LT" dirty="0" smtClean="0">
                        <a:solidFill>
                          <a:schemeClr val="bg1"/>
                        </a:solidFill>
                      </a:rPr>
                      <a:t>9,9</a:t>
                    </a:r>
                    <a:r>
                      <a:rPr lang="en-US" dirty="0" smtClean="0">
                        <a:solidFill>
                          <a:schemeClr val="bg1"/>
                        </a:solidFill>
                      </a:rPr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4.6823705920581099E-3"/>
                  <c:y val="-6.8754366275686887E-2"/>
                </c:manualLayout>
              </c:layout>
              <c:tx>
                <c:rich>
                  <a:bodyPr/>
                  <a:lstStyle/>
                  <a:p>
                    <a:r>
                      <a:rPr lang="lt-LT" dirty="0" smtClean="0">
                        <a:solidFill>
                          <a:schemeClr val="bg1"/>
                        </a:solidFill>
                      </a:rPr>
                      <a:t>4,9</a:t>
                    </a:r>
                    <a:r>
                      <a:rPr lang="en-US" dirty="0" smtClean="0">
                        <a:solidFill>
                          <a:schemeClr val="bg1"/>
                        </a:solidFill>
                      </a:rPr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"/>
                  <c:y val="-5.978643615869423E-2"/>
                </c:manualLayout>
              </c:layout>
              <c:tx>
                <c:rich>
                  <a:bodyPr/>
                  <a:lstStyle/>
                  <a:p>
                    <a:r>
                      <a:rPr lang="lt-LT" dirty="0" smtClean="0">
                        <a:solidFill>
                          <a:schemeClr val="bg1"/>
                        </a:solidFill>
                      </a:rPr>
                      <a:t>3,8</a:t>
                    </a:r>
                    <a:r>
                      <a:rPr lang="en-US" dirty="0" smtClean="0">
                        <a:solidFill>
                          <a:schemeClr val="bg1"/>
                        </a:solidFill>
                      </a:rPr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3.1215803947054065E-3"/>
                  <c:y val="-3.8861030506968153E-2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>
                        <a:solidFill>
                          <a:schemeClr val="bg1"/>
                        </a:solidFill>
                      </a:rPr>
                      <a:t>10,</a:t>
                    </a:r>
                    <a:r>
                      <a:rPr lang="lt-LT" dirty="0" smtClean="0">
                        <a:solidFill>
                          <a:schemeClr val="bg1"/>
                        </a:solidFill>
                      </a:rPr>
                      <a:t>7</a:t>
                    </a:r>
                    <a:r>
                      <a:rPr lang="en-US" dirty="0" smtClean="0">
                        <a:solidFill>
                          <a:schemeClr val="bg1"/>
                        </a:solidFill>
                      </a:rPr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 b="1">
                    <a:solidFill>
                      <a:schemeClr val="bg1"/>
                    </a:solidFill>
                  </a:defRPr>
                </a:pPr>
                <a:endParaRPr lang="lt-L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strRef>
              <c:f>Lapas1!$A$2:$A$6</c:f>
              <c:strCache>
                <c:ptCount val="5"/>
                <c:pt idx="0">
                  <c:v>2014 faktas</c:v>
                </c:pt>
                <c:pt idx="1">
                  <c:v>2015 patvirtintas planas</c:v>
                </c:pt>
                <c:pt idx="2">
                  <c:v>2015 patikslintas planas</c:v>
                </c:pt>
                <c:pt idx="3">
                  <c:v>2015 įvykdymas</c:v>
                </c:pt>
                <c:pt idx="4">
                  <c:v>2016 projektas</c:v>
                </c:pt>
              </c:strCache>
            </c:strRef>
          </c:cat>
          <c:val>
            <c:numRef>
              <c:f>Lapas1!$B$2:$B$6</c:f>
              <c:numCache>
                <c:formatCode>General</c:formatCode>
                <c:ptCount val="5"/>
                <c:pt idx="0">
                  <c:v>227.2</c:v>
                </c:pt>
                <c:pt idx="1">
                  <c:v>249.7</c:v>
                </c:pt>
                <c:pt idx="2">
                  <c:v>262</c:v>
                </c:pt>
                <c:pt idx="3">
                  <c:v>272</c:v>
                </c:pt>
                <c:pt idx="4">
                  <c:v>301.10000000000002</c:v>
                </c:pt>
              </c:numCache>
            </c:numRef>
          </c:val>
        </c:ser>
        <c:ser>
          <c:idx val="1"/>
          <c:order val="1"/>
          <c:tx>
            <c:strRef>
              <c:f>Lapas1!$C$1</c:f>
              <c:strCache>
                <c:ptCount val="1"/>
                <c:pt idx="0">
                  <c:v>Dotacijos</c:v>
                </c:pt>
              </c:strCache>
            </c:strRef>
          </c:tx>
          <c:invertIfNegative val="0"/>
          <c:cat>
            <c:strRef>
              <c:f>Lapas1!$A$2:$A$6</c:f>
              <c:strCache>
                <c:ptCount val="5"/>
                <c:pt idx="0">
                  <c:v>2014 faktas</c:v>
                </c:pt>
                <c:pt idx="1">
                  <c:v>2015 patvirtintas planas</c:v>
                </c:pt>
                <c:pt idx="2">
                  <c:v>2015 patikslintas planas</c:v>
                </c:pt>
                <c:pt idx="3">
                  <c:v>2015 įvykdymas</c:v>
                </c:pt>
                <c:pt idx="4">
                  <c:v>2016 projektas</c:v>
                </c:pt>
              </c:strCache>
            </c:strRef>
          </c:cat>
          <c:val>
            <c:numRef>
              <c:f>Lapas1!$C$2:$C$6</c:f>
              <c:numCache>
                <c:formatCode>General</c:formatCode>
                <c:ptCount val="5"/>
                <c:pt idx="0">
                  <c:v>125.7</c:v>
                </c:pt>
                <c:pt idx="1">
                  <c:v>119.8</c:v>
                </c:pt>
                <c:pt idx="2">
                  <c:v>140.6</c:v>
                </c:pt>
                <c:pt idx="3">
                  <c:v>138.4</c:v>
                </c:pt>
                <c:pt idx="4">
                  <c:v>125.7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119808"/>
        <c:axId val="8121344"/>
      </c:barChart>
      <c:catAx>
        <c:axId val="811980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8121344"/>
        <c:crosses val="autoZero"/>
        <c:auto val="1"/>
        <c:lblAlgn val="ctr"/>
        <c:lblOffset val="100"/>
        <c:noMultiLvlLbl val="0"/>
      </c:catAx>
      <c:valAx>
        <c:axId val="8121344"/>
        <c:scaling>
          <c:orientation val="minMax"/>
        </c:scaling>
        <c:delete val="0"/>
        <c:axPos val="l"/>
        <c:majorGridlines/>
        <c:numFmt formatCode="General" sourceLinked="1"/>
        <c:majorTickMark val="none"/>
        <c:minorTickMark val="none"/>
        <c:tickLblPos val="nextTo"/>
        <c:crossAx val="8119808"/>
        <c:crosses val="autoZero"/>
        <c:crossBetween val="between"/>
      </c:valAx>
      <c:dTable>
        <c:showHorzBorder val="1"/>
        <c:showVertBorder val="1"/>
        <c:showOutline val="1"/>
        <c:showKeys val="1"/>
        <c:txPr>
          <a:bodyPr/>
          <a:lstStyle/>
          <a:p>
            <a:pPr rtl="0">
              <a:defRPr b="1"/>
            </a:pPr>
            <a:endParaRPr lang="lt-LT"/>
          </a:p>
        </c:txPr>
      </c:dTable>
    </c:plotArea>
    <c:plotVisOnly val="1"/>
    <c:dispBlanksAs val="gap"/>
    <c:showDLblsOverMax val="0"/>
  </c:chart>
  <c:txPr>
    <a:bodyPr/>
    <a:lstStyle/>
    <a:p>
      <a:pPr>
        <a:defRPr sz="1100">
          <a:latin typeface="Arial" panose="020B0604020202020204" pitchFamily="34" charset="0"/>
          <a:cs typeface="Arial" panose="020B0604020202020204" pitchFamily="34" charset="0"/>
        </a:defRPr>
      </a:pPr>
      <a:endParaRPr lang="lt-LT"/>
    </a:p>
  </c:txPr>
  <c:externalData r:id="rId1">
    <c:autoUpdate val="0"/>
  </c:externalData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lt-LT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>
                <a:solidFill>
                  <a:schemeClr val="bg1"/>
                </a:solidFill>
              </a:rPr>
              <a:t>   </a:t>
            </a:r>
            <a:endParaRPr lang="lt-LT" dirty="0"/>
          </a:p>
        </c:rich>
      </c:tx>
      <c:layout/>
      <c:overlay val="0"/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Lapas1!$B$1</c:f>
              <c:strCache>
                <c:ptCount val="1"/>
                <c:pt idx="0">
                  <c:v>Mokesčiai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</c:spPr>
          <c:invertIfNegative val="0"/>
          <c:cat>
            <c:strRef>
              <c:f>Lapas1!$A$2:$A$6</c:f>
              <c:strCache>
                <c:ptCount val="5"/>
                <c:pt idx="0">
                  <c:v>2014 įvykdymas</c:v>
                </c:pt>
                <c:pt idx="1">
                  <c:v>2015 patvirtintas planas</c:v>
                </c:pt>
                <c:pt idx="2">
                  <c:v>2015 patikslintas planas</c:v>
                </c:pt>
                <c:pt idx="3">
                  <c:v>2015 įvykdymas</c:v>
                </c:pt>
                <c:pt idx="4">
                  <c:v>2016 projektas</c:v>
                </c:pt>
              </c:strCache>
            </c:strRef>
          </c:cat>
          <c:val>
            <c:numRef>
              <c:f>Lapas1!$B$2:$B$6</c:f>
              <c:numCache>
                <c:formatCode>General</c:formatCode>
                <c:ptCount val="5"/>
                <c:pt idx="0">
                  <c:v>195.1</c:v>
                </c:pt>
                <c:pt idx="1">
                  <c:v>214.2</c:v>
                </c:pt>
                <c:pt idx="2">
                  <c:v>224.4</c:v>
                </c:pt>
                <c:pt idx="3">
                  <c:v>231.1</c:v>
                </c:pt>
                <c:pt idx="4">
                  <c:v>261.5</c:v>
                </c:pt>
              </c:numCache>
            </c:numRef>
          </c:val>
        </c:ser>
        <c:ser>
          <c:idx val="1"/>
          <c:order val="1"/>
          <c:tx>
            <c:strRef>
              <c:f>Lapas1!$C$1</c:f>
              <c:strCache>
                <c:ptCount val="1"/>
                <c:pt idx="0">
                  <c:v>Kitos pajamos</c:v>
                </c:pt>
              </c:strCache>
            </c:strRef>
          </c:tx>
          <c:spPr>
            <a:solidFill>
              <a:schemeClr val="accent5">
                <a:lumMod val="75000"/>
              </a:schemeClr>
            </a:solidFill>
          </c:spPr>
          <c:invertIfNegative val="0"/>
          <c:cat>
            <c:strRef>
              <c:f>Lapas1!$A$2:$A$6</c:f>
              <c:strCache>
                <c:ptCount val="5"/>
                <c:pt idx="0">
                  <c:v>2014 įvykdymas</c:v>
                </c:pt>
                <c:pt idx="1">
                  <c:v>2015 patvirtintas planas</c:v>
                </c:pt>
                <c:pt idx="2">
                  <c:v>2015 patikslintas planas</c:v>
                </c:pt>
                <c:pt idx="3">
                  <c:v>2015 įvykdymas</c:v>
                </c:pt>
                <c:pt idx="4">
                  <c:v>2016 projektas</c:v>
                </c:pt>
              </c:strCache>
            </c:strRef>
          </c:cat>
          <c:val>
            <c:numRef>
              <c:f>Lapas1!$C$2:$C$6</c:f>
              <c:numCache>
                <c:formatCode>General</c:formatCode>
                <c:ptCount val="5"/>
                <c:pt idx="0">
                  <c:v>23.4</c:v>
                </c:pt>
                <c:pt idx="1">
                  <c:v>23.5</c:v>
                </c:pt>
                <c:pt idx="2">
                  <c:v>25</c:v>
                </c:pt>
                <c:pt idx="3">
                  <c:v>26</c:v>
                </c:pt>
                <c:pt idx="4">
                  <c:v>25.1</c:v>
                </c:pt>
              </c:numCache>
            </c:numRef>
          </c:val>
        </c:ser>
        <c:ser>
          <c:idx val="2"/>
          <c:order val="2"/>
          <c:tx>
            <c:strRef>
              <c:f>Lapas1!$D$1</c:f>
              <c:strCache>
                <c:ptCount val="1"/>
                <c:pt idx="0">
                  <c:v>Materialiojo ir nematerialiojo turto pajamos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invertIfNegative val="0"/>
          <c:cat>
            <c:strRef>
              <c:f>Lapas1!$A$2:$A$6</c:f>
              <c:strCache>
                <c:ptCount val="5"/>
                <c:pt idx="0">
                  <c:v>2014 įvykdymas</c:v>
                </c:pt>
                <c:pt idx="1">
                  <c:v>2015 patvirtintas planas</c:v>
                </c:pt>
                <c:pt idx="2">
                  <c:v>2015 patikslintas planas</c:v>
                </c:pt>
                <c:pt idx="3">
                  <c:v>2015 įvykdymas</c:v>
                </c:pt>
                <c:pt idx="4">
                  <c:v>2016 projektas</c:v>
                </c:pt>
              </c:strCache>
            </c:strRef>
          </c:cat>
          <c:val>
            <c:numRef>
              <c:f>Lapas1!$D$2:$D$6</c:f>
              <c:numCache>
                <c:formatCode>General</c:formatCode>
                <c:ptCount val="5"/>
                <c:pt idx="0">
                  <c:v>3.3</c:v>
                </c:pt>
                <c:pt idx="1">
                  <c:v>1.9</c:v>
                </c:pt>
                <c:pt idx="2">
                  <c:v>2.5</c:v>
                </c:pt>
                <c:pt idx="3">
                  <c:v>4.8</c:v>
                </c:pt>
                <c:pt idx="4">
                  <c:v>14.5</c:v>
                </c:pt>
              </c:numCache>
            </c:numRef>
          </c:val>
        </c:ser>
        <c:ser>
          <c:idx val="3"/>
          <c:order val="3"/>
          <c:tx>
            <c:strRef>
              <c:f>Lapas1!$E$1</c:f>
              <c:strCache>
                <c:ptCount val="1"/>
                <c:pt idx="0">
                  <c:v>Apyvartos lėšų likučiai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</c:spPr>
          <c:invertIfNegative val="0"/>
          <c:cat>
            <c:strRef>
              <c:f>Lapas1!$A$2:$A$6</c:f>
              <c:strCache>
                <c:ptCount val="5"/>
                <c:pt idx="0">
                  <c:v>2014 įvykdymas</c:v>
                </c:pt>
                <c:pt idx="1">
                  <c:v>2015 patvirtintas planas</c:v>
                </c:pt>
                <c:pt idx="2">
                  <c:v>2015 patikslintas planas</c:v>
                </c:pt>
                <c:pt idx="3">
                  <c:v>2015 įvykdymas</c:v>
                </c:pt>
                <c:pt idx="4">
                  <c:v>2016 projektas</c:v>
                </c:pt>
              </c:strCache>
            </c:strRef>
          </c:cat>
          <c:val>
            <c:numRef>
              <c:f>Lapas1!$E$2:$E$6</c:f>
              <c:numCache>
                <c:formatCode>General</c:formatCode>
                <c:ptCount val="5"/>
                <c:pt idx="0">
                  <c:v>5.4</c:v>
                </c:pt>
                <c:pt idx="1">
                  <c:v>10.1</c:v>
                </c:pt>
                <c:pt idx="2">
                  <c:v>10.1</c:v>
                </c:pt>
                <c:pt idx="3">
                  <c:v>10.1</c:v>
                </c:pt>
              </c:numCache>
            </c:numRef>
          </c:val>
        </c:ser>
        <c:ser>
          <c:idx val="4"/>
          <c:order val="4"/>
          <c:tx>
            <c:strRef>
              <c:f>Lapas1!$F$1</c:f>
              <c:strCache>
                <c:ptCount val="1"/>
                <c:pt idx="0">
                  <c:v>Dotacijos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10800000" scaled="1"/>
              <a:tileRect/>
            </a:gradFill>
          </c:spPr>
          <c:invertIfNegative val="0"/>
          <c:cat>
            <c:strRef>
              <c:f>Lapas1!$A$2:$A$6</c:f>
              <c:strCache>
                <c:ptCount val="5"/>
                <c:pt idx="0">
                  <c:v>2014 įvykdymas</c:v>
                </c:pt>
                <c:pt idx="1">
                  <c:v>2015 patvirtintas planas</c:v>
                </c:pt>
                <c:pt idx="2">
                  <c:v>2015 patikslintas planas</c:v>
                </c:pt>
                <c:pt idx="3">
                  <c:v>2015 įvykdymas</c:v>
                </c:pt>
                <c:pt idx="4">
                  <c:v>2016 projektas</c:v>
                </c:pt>
              </c:strCache>
            </c:strRef>
          </c:cat>
          <c:val>
            <c:numRef>
              <c:f>Lapas1!$F$2:$F$6</c:f>
              <c:numCache>
                <c:formatCode>General</c:formatCode>
                <c:ptCount val="5"/>
                <c:pt idx="0">
                  <c:v>125.7</c:v>
                </c:pt>
                <c:pt idx="1">
                  <c:v>119.8</c:v>
                </c:pt>
                <c:pt idx="2">
                  <c:v>140.6</c:v>
                </c:pt>
                <c:pt idx="3">
                  <c:v>138.4</c:v>
                </c:pt>
                <c:pt idx="4">
                  <c:v>125.7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0171776"/>
        <c:axId val="40660992"/>
      </c:barChart>
      <c:catAx>
        <c:axId val="4017177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40660992"/>
        <c:crosses val="autoZero"/>
        <c:auto val="1"/>
        <c:lblAlgn val="ctr"/>
        <c:lblOffset val="100"/>
        <c:noMultiLvlLbl val="0"/>
      </c:catAx>
      <c:valAx>
        <c:axId val="40660992"/>
        <c:scaling>
          <c:orientation val="minMax"/>
        </c:scaling>
        <c:delete val="0"/>
        <c:axPos val="l"/>
        <c:majorGridlines/>
        <c:numFmt formatCode="General" sourceLinked="1"/>
        <c:majorTickMark val="none"/>
        <c:minorTickMark val="none"/>
        <c:tickLblPos val="nextTo"/>
        <c:crossAx val="40171776"/>
        <c:crosses val="autoZero"/>
        <c:crossBetween val="between"/>
      </c:valAx>
      <c:dTable>
        <c:showHorzBorder val="1"/>
        <c:showVertBorder val="1"/>
        <c:showOutline val="1"/>
        <c:showKeys val="1"/>
        <c:txPr>
          <a:bodyPr/>
          <a:lstStyle/>
          <a:p>
            <a:pPr rtl="0">
              <a:defRPr b="1"/>
            </a:pPr>
            <a:endParaRPr lang="lt-LT"/>
          </a:p>
        </c:txPr>
      </c:dTable>
    </c:plotArea>
    <c:plotVisOnly val="1"/>
    <c:dispBlanksAs val="gap"/>
    <c:showDLblsOverMax val="0"/>
  </c:chart>
  <c:txPr>
    <a:bodyPr/>
    <a:lstStyle/>
    <a:p>
      <a:pPr>
        <a:defRPr sz="1100">
          <a:latin typeface="Arial" panose="020B0604020202020204" pitchFamily="34" charset="0"/>
          <a:cs typeface="Arial" panose="020B0604020202020204" pitchFamily="34" charset="0"/>
        </a:defRPr>
      </a:pPr>
      <a:endParaRPr lang="lt-LT"/>
    </a:p>
  </c:txPr>
  <c:externalData r:id="rId1">
    <c:autoUpdate val="0"/>
  </c:externalData>
  <c:userShapes r:id="rId2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lt-LT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/>
          <a:lstStyle/>
          <a:p>
            <a:pPr>
              <a:defRPr/>
            </a:pPr>
            <a:endParaRPr lang="lt-LT" dirty="0"/>
          </a:p>
        </c:rich>
      </c:tx>
      <c:layout/>
      <c:overlay val="0"/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Lapas1!$B$1</c:f>
              <c:strCache>
                <c:ptCount val="1"/>
                <c:pt idx="0">
                  <c:v>Iš viso biudžeto pajamų 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1.5607901973527605E-3"/>
                  <c:y val="-0.30192031393875257"/>
                </c:manualLayout>
              </c:layout>
              <c:tx>
                <c:rich>
                  <a:bodyPr/>
                  <a:lstStyle/>
                  <a:p>
                    <a:r>
                      <a:rPr lang="lt-LT" dirty="0" smtClean="0"/>
                      <a:t>9,9</a:t>
                    </a:r>
                    <a:r>
                      <a:rPr lang="en-US" dirty="0" smtClean="0"/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4.6823705920581099E-3"/>
                  <c:y val="-0.30789916939549089"/>
                </c:manualLayout>
              </c:layout>
              <c:tx>
                <c:rich>
                  <a:bodyPr/>
                  <a:lstStyle/>
                  <a:p>
                    <a:r>
                      <a:rPr lang="lt-LT" dirty="0" smtClean="0"/>
                      <a:t>4,9</a:t>
                    </a:r>
                    <a:r>
                      <a:rPr lang="en-US" dirty="0" smtClean="0"/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"/>
                  <c:y val="-0.31686709951248354"/>
                </c:manualLayout>
              </c:layout>
              <c:tx>
                <c:rich>
                  <a:bodyPr/>
                  <a:lstStyle/>
                  <a:p>
                    <a:r>
                      <a:rPr lang="lt-LT" dirty="0" smtClean="0"/>
                      <a:t>3,8</a:t>
                    </a:r>
                    <a:r>
                      <a:rPr lang="en-US" dirty="0" smtClean="0"/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3.121580394705521E-3"/>
                  <c:y val="-0.36768513479669868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10,</a:t>
                    </a:r>
                    <a:r>
                      <a:rPr lang="lt-LT" dirty="0" smtClean="0"/>
                      <a:t>7</a:t>
                    </a:r>
                    <a:r>
                      <a:rPr lang="en-US" dirty="0" smtClean="0"/>
                      <a:t>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 b="1"/>
                </a:pPr>
                <a:endParaRPr lang="lt-L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strRef>
              <c:f>Lapas1!$A$2:$A$6</c:f>
              <c:strCache>
                <c:ptCount val="5"/>
                <c:pt idx="0">
                  <c:v>2014 faktas</c:v>
                </c:pt>
                <c:pt idx="1">
                  <c:v>2015 patvirtintas planas</c:v>
                </c:pt>
                <c:pt idx="2">
                  <c:v>2015 patikslintas planas</c:v>
                </c:pt>
                <c:pt idx="3">
                  <c:v>2015 įvykdymas</c:v>
                </c:pt>
                <c:pt idx="4">
                  <c:v>2016 projektas</c:v>
                </c:pt>
              </c:strCache>
            </c:strRef>
          </c:cat>
          <c:val>
            <c:numRef>
              <c:f>Lapas1!$B$2:$B$6</c:f>
              <c:numCache>
                <c:formatCode>General</c:formatCode>
                <c:ptCount val="5"/>
                <c:pt idx="0">
                  <c:v>227.2</c:v>
                </c:pt>
                <c:pt idx="1">
                  <c:v>249.7</c:v>
                </c:pt>
                <c:pt idx="2">
                  <c:v>262</c:v>
                </c:pt>
                <c:pt idx="3">
                  <c:v>272</c:v>
                </c:pt>
                <c:pt idx="4">
                  <c:v>301.10000000000002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7640192"/>
        <c:axId val="7639040"/>
      </c:barChart>
      <c:catAx>
        <c:axId val="764019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7639040"/>
        <c:crosses val="autoZero"/>
        <c:auto val="1"/>
        <c:lblAlgn val="ctr"/>
        <c:lblOffset val="100"/>
        <c:noMultiLvlLbl val="0"/>
      </c:catAx>
      <c:valAx>
        <c:axId val="7639040"/>
        <c:scaling>
          <c:orientation val="minMax"/>
        </c:scaling>
        <c:delete val="0"/>
        <c:axPos val="l"/>
        <c:majorGridlines/>
        <c:numFmt formatCode="General" sourceLinked="1"/>
        <c:majorTickMark val="none"/>
        <c:minorTickMark val="none"/>
        <c:tickLblPos val="nextTo"/>
        <c:crossAx val="7640192"/>
        <c:crosses val="autoZero"/>
        <c:crossBetween val="between"/>
      </c:valAx>
      <c:dTable>
        <c:showHorzBorder val="1"/>
        <c:showVertBorder val="1"/>
        <c:showOutline val="1"/>
        <c:showKeys val="1"/>
        <c:txPr>
          <a:bodyPr/>
          <a:lstStyle/>
          <a:p>
            <a:pPr rtl="0">
              <a:defRPr b="1"/>
            </a:pPr>
            <a:endParaRPr lang="lt-LT"/>
          </a:p>
        </c:txPr>
      </c:dTable>
    </c:plotArea>
    <c:plotVisOnly val="1"/>
    <c:dispBlanksAs val="gap"/>
    <c:showDLblsOverMax val="0"/>
  </c:chart>
  <c:txPr>
    <a:bodyPr/>
    <a:lstStyle/>
    <a:p>
      <a:pPr>
        <a:defRPr sz="1100">
          <a:latin typeface="Arial" panose="020B0604020202020204" pitchFamily="34" charset="0"/>
          <a:cs typeface="Arial" panose="020B0604020202020204" pitchFamily="34" charset="0"/>
        </a:defRPr>
      </a:pPr>
      <a:endParaRPr lang="lt-LT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3A2A65-F4F9-4FCF-946C-1C6C50E2A147}" type="doc">
      <dgm:prSet loTypeId="urn:microsoft.com/office/officeart/2008/layout/RadialCluster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lt-LT"/>
        </a:p>
      </dgm:t>
    </dgm:pt>
    <dgm:pt modelId="{71DF5AC4-BB74-44C9-9B5C-7AA7D29E4FB3}">
      <dgm:prSet phldrT="[Tekstas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lt-LT" sz="1050" b="1" dirty="0" smtClean="0">
              <a:latin typeface="Arial" pitchFamily="34" charset="0"/>
              <a:cs typeface="Arial" pitchFamily="34" charset="0"/>
            </a:rPr>
            <a:t>Biudžeto pajamos</a:t>
          </a:r>
        </a:p>
        <a:p>
          <a:r>
            <a:rPr lang="lt-LT" sz="1050" b="1" dirty="0" smtClean="0">
              <a:latin typeface="Arial" pitchFamily="34" charset="0"/>
              <a:cs typeface="Arial" pitchFamily="34" charset="0"/>
            </a:rPr>
            <a:t>301.104,6</a:t>
          </a:r>
          <a:br>
            <a:rPr lang="lt-LT" sz="1050" b="1" dirty="0" smtClean="0">
              <a:latin typeface="Arial" pitchFamily="34" charset="0"/>
              <a:cs typeface="Arial" pitchFamily="34" charset="0"/>
            </a:rPr>
          </a:br>
          <a:endParaRPr lang="lt-LT" sz="1050" b="1" dirty="0">
            <a:latin typeface="Arial" pitchFamily="34" charset="0"/>
            <a:cs typeface="Arial" pitchFamily="34" charset="0"/>
          </a:endParaRPr>
        </a:p>
      </dgm:t>
    </dgm:pt>
    <dgm:pt modelId="{38D61752-711E-48F6-8C63-63367BA31B6E}" type="parTrans" cxnId="{1B2AA7F3-7E24-48C2-86FA-8AADBFA4355D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810A31E1-7030-41C6-A765-53728FFF0B07}" type="sibTrans" cxnId="{1B2AA7F3-7E24-48C2-86FA-8AADBFA4355D}">
      <dgm:prSet/>
      <dgm:spPr/>
      <dgm:t>
        <a:bodyPr/>
        <a:lstStyle/>
        <a:p>
          <a:endParaRPr lang="lt-LT"/>
        </a:p>
      </dgm:t>
    </dgm:pt>
    <dgm:pt modelId="{65D950A7-BC27-4FDD-B27B-DC89A9A859B7}">
      <dgm:prSet phldrT="[Tekstas]" custT="1"/>
      <dgm:spPr/>
      <dgm:t>
        <a:bodyPr/>
        <a:lstStyle/>
        <a:p>
          <a:r>
            <a:rPr lang="lt-LT" sz="1050" dirty="0" smtClean="0">
              <a:latin typeface="Arial" pitchFamily="34" charset="0"/>
              <a:cs typeface="Arial" pitchFamily="34" charset="0"/>
            </a:rPr>
            <a:t>Biudžeto pajamos be specialiųjų programų</a:t>
          </a:r>
        </a:p>
        <a:p>
          <a:r>
            <a:rPr lang="lt-LT" sz="1050" b="1" dirty="0" smtClean="0">
              <a:latin typeface="Arial" pitchFamily="34" charset="0"/>
              <a:cs typeface="Arial" pitchFamily="34" charset="0"/>
            </a:rPr>
            <a:t>281.480,8</a:t>
          </a:r>
        </a:p>
      </dgm:t>
    </dgm:pt>
    <dgm:pt modelId="{F5C02B5A-8815-4A03-B837-A8E2CD13FEEE}" type="parTrans" cxnId="{E5575A77-4ED0-441F-8CA5-F485488C0BC3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534D292F-C050-4817-AE49-5A9000CDEFA6}" type="sibTrans" cxnId="{E5575A77-4ED0-441F-8CA5-F485488C0BC3}">
      <dgm:prSet/>
      <dgm:spPr/>
      <dgm:t>
        <a:bodyPr/>
        <a:lstStyle/>
        <a:p>
          <a:endParaRPr lang="lt-LT"/>
        </a:p>
      </dgm:t>
    </dgm:pt>
    <dgm:pt modelId="{66FA90A5-2FDF-4EEC-99E5-53ADE3E286F1}">
      <dgm:prSet phldrT="[Tekstas]" custT="1"/>
      <dgm:spPr>
        <a:solidFill>
          <a:schemeClr val="accent3">
            <a:lumMod val="40000"/>
            <a:lumOff val="60000"/>
          </a:schemeClr>
        </a:solidFill>
        <a:ln>
          <a:solidFill>
            <a:schemeClr val="accent3">
              <a:lumMod val="60000"/>
              <a:lumOff val="40000"/>
            </a:schemeClr>
          </a:solidFill>
        </a:ln>
      </dgm:spPr>
      <dgm:t>
        <a:bodyPr/>
        <a:lstStyle/>
        <a:p>
          <a:r>
            <a:rPr lang="lt-LT" sz="1050" dirty="0" smtClean="0">
              <a:latin typeface="Arial" pitchFamily="34" charset="0"/>
              <a:cs typeface="Arial" pitchFamily="34" charset="0"/>
            </a:rPr>
            <a:t>Specialiųjų programų lėšos</a:t>
          </a:r>
        </a:p>
        <a:p>
          <a:r>
            <a:rPr lang="lt-LT" sz="1050" b="1" dirty="0" smtClean="0">
              <a:latin typeface="Arial" pitchFamily="34" charset="0"/>
              <a:cs typeface="Arial" pitchFamily="34" charset="0"/>
            </a:rPr>
            <a:t>19</a:t>
          </a:r>
          <a:r>
            <a:rPr lang="en-US" sz="1050" b="1" dirty="0" smtClean="0">
              <a:latin typeface="Arial" pitchFamily="34" charset="0"/>
              <a:cs typeface="Arial" pitchFamily="34" charset="0"/>
            </a:rPr>
            <a:t>.</a:t>
          </a:r>
          <a:r>
            <a:rPr lang="lt-LT" sz="1050" b="1" dirty="0" smtClean="0">
              <a:latin typeface="Arial" pitchFamily="34" charset="0"/>
              <a:cs typeface="Arial" pitchFamily="34" charset="0"/>
            </a:rPr>
            <a:t>623,8</a:t>
          </a:r>
        </a:p>
      </dgm:t>
    </dgm:pt>
    <dgm:pt modelId="{2996EF15-0DA4-478F-B439-219DDA59F856}" type="parTrans" cxnId="{A51B303D-FB7C-4510-9ADD-F0EB0E68DE6D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DCC4452E-7A0F-489E-B5AF-B0ED6984BB7B}" type="sibTrans" cxnId="{A51B303D-FB7C-4510-9ADD-F0EB0E68DE6D}">
      <dgm:prSet/>
      <dgm:spPr/>
      <dgm:t>
        <a:bodyPr/>
        <a:lstStyle/>
        <a:p>
          <a:endParaRPr lang="lt-LT"/>
        </a:p>
      </dgm:t>
    </dgm:pt>
    <dgm:pt modelId="{35209B7B-4E08-4C0C-9332-CC5F1CB7EE79}">
      <dgm:prSet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lt-LT" sz="1050" dirty="0" smtClean="0">
              <a:latin typeface="Arial" pitchFamily="34" charset="0"/>
              <a:cs typeface="Arial" pitchFamily="34" charset="0"/>
            </a:rPr>
            <a:t>Aplinkos apsaugos rėmimo programos pajamos</a:t>
          </a:r>
        </a:p>
        <a:p>
          <a:r>
            <a:rPr lang="lt-LT" sz="1050" b="0" i="0" u="none" dirty="0" smtClean="0">
              <a:latin typeface="Arial" pitchFamily="34" charset="0"/>
              <a:cs typeface="Arial" pitchFamily="34" charset="0"/>
            </a:rPr>
            <a:t>1.375,7   </a:t>
          </a:r>
          <a:endParaRPr lang="lt-LT" sz="1050" dirty="0" smtClean="0">
            <a:latin typeface="Arial" pitchFamily="34" charset="0"/>
            <a:cs typeface="Arial" pitchFamily="34" charset="0"/>
          </a:endParaRPr>
        </a:p>
      </dgm:t>
    </dgm:pt>
    <dgm:pt modelId="{54514FEF-0273-4EBF-80E9-A86722382994}" type="parTrans" cxnId="{63C2AC8B-CCE4-469C-8C16-98E866ED79B8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F049377D-CBE8-485B-B66C-4E0B51A8E288}" type="sibTrans" cxnId="{63C2AC8B-CCE4-469C-8C16-98E866ED79B8}">
      <dgm:prSet/>
      <dgm:spPr/>
      <dgm:t>
        <a:bodyPr/>
        <a:lstStyle/>
        <a:p>
          <a:endParaRPr lang="lt-LT"/>
        </a:p>
      </dgm:t>
    </dgm:pt>
    <dgm:pt modelId="{D54E4ECD-6CB5-4540-A31D-D5CE7CE873F7}">
      <dgm:prSet custT="1"/>
      <dgm:spPr>
        <a:solidFill>
          <a:schemeClr val="accent3">
            <a:lumMod val="40000"/>
            <a:lumOff val="60000"/>
          </a:schemeClr>
        </a:solidFill>
      </dgm:spPr>
      <dgm:t>
        <a:bodyPr anchor="ctr" anchorCtr="0"/>
        <a:lstStyle/>
        <a:p>
          <a:pPr algn="ctr"/>
          <a:r>
            <a:rPr lang="lt-LT" sz="1000" dirty="0" smtClean="0">
              <a:latin typeface="Arial" pitchFamily="34" charset="0"/>
              <a:cs typeface="Arial" pitchFamily="34" charset="0"/>
            </a:rPr>
            <a:t>BĮ pajamų įmokos už patalpų nuoma ir teikiamas paslaugas</a:t>
          </a:r>
        </a:p>
        <a:p>
          <a:pPr algn="ctr"/>
          <a:r>
            <a:rPr lang="lt-LT" sz="1000" dirty="0" smtClean="0">
              <a:latin typeface="Arial" pitchFamily="34" charset="0"/>
              <a:cs typeface="Arial" pitchFamily="34" charset="0"/>
            </a:rPr>
            <a:t>15.463,3</a:t>
          </a:r>
          <a:endParaRPr lang="lt-LT" sz="1000" dirty="0">
            <a:latin typeface="Arial" pitchFamily="34" charset="0"/>
            <a:cs typeface="Arial" pitchFamily="34" charset="0"/>
          </a:endParaRPr>
        </a:p>
      </dgm:t>
    </dgm:pt>
    <dgm:pt modelId="{250D8C95-D0DE-4D2E-B30C-199543FE1530}" type="parTrans" cxnId="{AF90E0B1-A59E-4AA8-BAFD-A2003FFED9AC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92E0F980-912B-4FC6-B5EC-2017D7476044}" type="sibTrans" cxnId="{AF90E0B1-A59E-4AA8-BAFD-A2003FFED9AC}">
      <dgm:prSet/>
      <dgm:spPr/>
      <dgm:t>
        <a:bodyPr/>
        <a:lstStyle/>
        <a:p>
          <a:endParaRPr lang="lt-LT"/>
        </a:p>
      </dgm:t>
    </dgm:pt>
    <dgm:pt modelId="{0E413C9C-6B8C-4033-B11B-21E3885378F6}">
      <dgm:prSet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lt-LT" sz="1050" dirty="0" smtClean="0">
              <a:latin typeface="Arial" pitchFamily="34" charset="0"/>
              <a:cs typeface="Arial" pitchFamily="34" charset="0"/>
            </a:rPr>
            <a:t>Parama socialinės infrastruktūros plėtrai</a:t>
          </a:r>
        </a:p>
        <a:p>
          <a:r>
            <a:rPr lang="lt-LT" sz="1050" dirty="0" smtClean="0">
              <a:latin typeface="Arial" pitchFamily="34" charset="0"/>
              <a:cs typeface="Arial" pitchFamily="34" charset="0"/>
            </a:rPr>
            <a:t>601,8</a:t>
          </a:r>
        </a:p>
      </dgm:t>
    </dgm:pt>
    <dgm:pt modelId="{2AD099CA-D7B8-4315-8158-C7E4A00CC057}" type="parTrans" cxnId="{ACF0C76C-0133-4F6E-88FD-0695C12A3B14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7AD8E25B-3E0E-4A48-9101-60C0FAECA106}" type="sibTrans" cxnId="{ACF0C76C-0133-4F6E-88FD-0695C12A3B14}">
      <dgm:prSet/>
      <dgm:spPr/>
      <dgm:t>
        <a:bodyPr/>
        <a:lstStyle/>
        <a:p>
          <a:endParaRPr lang="lt-LT"/>
        </a:p>
      </dgm:t>
    </dgm:pt>
    <dgm:pt modelId="{551B8BB1-A787-4DEE-BE0E-D4DEA9457ABF}">
      <dgm:prSet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lt-LT" sz="1050" dirty="0" smtClean="0">
              <a:latin typeface="Arial" pitchFamily="34" charset="0"/>
              <a:cs typeface="Arial" pitchFamily="34" charset="0"/>
            </a:rPr>
            <a:t>Pajamos už parduotus žemės sklypus</a:t>
          </a:r>
        </a:p>
        <a:p>
          <a:r>
            <a:rPr lang="lt-LT" sz="1050" dirty="0" smtClean="0">
              <a:latin typeface="Arial" pitchFamily="34" charset="0"/>
              <a:cs typeface="Arial" pitchFamily="34" charset="0"/>
            </a:rPr>
            <a:t>2.183,0</a:t>
          </a:r>
        </a:p>
      </dgm:t>
    </dgm:pt>
    <dgm:pt modelId="{FCA84026-A36D-4921-A590-A145E2B2C712}" type="parTrans" cxnId="{67473176-0EDC-4BC3-8E3C-E1D48369E91B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9811644B-3E7F-469D-B182-DBC6A27635C8}" type="sibTrans" cxnId="{67473176-0EDC-4BC3-8E3C-E1D48369E91B}">
      <dgm:prSet/>
      <dgm:spPr/>
      <dgm:t>
        <a:bodyPr/>
        <a:lstStyle/>
        <a:p>
          <a:endParaRPr lang="lt-LT"/>
        </a:p>
      </dgm:t>
    </dgm:pt>
    <dgm:pt modelId="{827E64DD-67C0-45F2-8482-0550E5D0DC0B}">
      <dgm:prSet custT="1"/>
      <dgm:spPr/>
      <dgm:t>
        <a:bodyPr/>
        <a:lstStyle/>
        <a:p>
          <a:r>
            <a:rPr lang="lt-LT" sz="1050" dirty="0" smtClean="0">
              <a:latin typeface="Arial" pitchFamily="34" charset="0"/>
              <a:cs typeface="Arial" pitchFamily="34" charset="0"/>
            </a:rPr>
            <a:t>Gyventojų pajamų mokestis</a:t>
          </a:r>
        </a:p>
        <a:p>
          <a:r>
            <a:rPr lang="lt-LT" sz="1050" dirty="0" smtClean="0">
              <a:latin typeface="Arial" pitchFamily="34" charset="0"/>
              <a:cs typeface="Arial" pitchFamily="34" charset="0"/>
            </a:rPr>
            <a:t>219.470,0</a:t>
          </a:r>
          <a:r>
            <a:rPr lang="lt-LT" sz="1050" b="0" i="0" u="none" dirty="0" smtClean="0">
              <a:latin typeface="Arial" pitchFamily="34" charset="0"/>
              <a:cs typeface="Arial" pitchFamily="34" charset="0"/>
            </a:rPr>
            <a:t>    </a:t>
          </a:r>
          <a:endParaRPr lang="lt-LT" sz="1050" dirty="0">
            <a:latin typeface="Arial" pitchFamily="34" charset="0"/>
            <a:cs typeface="Arial" pitchFamily="34" charset="0"/>
          </a:endParaRPr>
        </a:p>
      </dgm:t>
    </dgm:pt>
    <dgm:pt modelId="{6CEEA45D-F48E-4C7C-90F9-91223C6EE4C2}" type="parTrans" cxnId="{2CA77E8B-7701-4342-880B-21954190F504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937B8921-5EE3-4ED3-B868-05E547551AD6}" type="sibTrans" cxnId="{2CA77E8B-7701-4342-880B-21954190F504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69C69E61-C594-4F67-B87C-6D15063B4636}">
      <dgm:prSet custT="1"/>
      <dgm:spPr/>
      <dgm:t>
        <a:bodyPr/>
        <a:lstStyle/>
        <a:p>
          <a:r>
            <a:rPr lang="lt-LT" sz="1050" dirty="0" smtClean="0">
              <a:latin typeface="Arial" pitchFamily="34" charset="0"/>
              <a:cs typeface="Arial" pitchFamily="34" charset="0"/>
            </a:rPr>
            <a:t>Turto mokesčiai, žemės nuomos pajamos ir rinkliavos</a:t>
          </a:r>
        </a:p>
        <a:p>
          <a:r>
            <a:rPr lang="lt-LT" sz="1050" b="0" i="0" u="none" dirty="0" smtClean="0">
              <a:latin typeface="Arial" pitchFamily="34" charset="0"/>
              <a:cs typeface="Arial" pitchFamily="34" charset="0"/>
            </a:rPr>
            <a:t>44.776,0</a:t>
          </a:r>
          <a:endParaRPr lang="lt-LT" sz="1050" dirty="0">
            <a:latin typeface="Arial" pitchFamily="34" charset="0"/>
            <a:cs typeface="Arial" pitchFamily="34" charset="0"/>
          </a:endParaRPr>
        </a:p>
      </dgm:t>
    </dgm:pt>
    <dgm:pt modelId="{A91F7B90-A61F-44C1-8F0F-8171A2D65190}" type="parTrans" cxnId="{5E586BD0-AB81-4601-BD6A-0C4606507E9A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B94A00C3-8812-4CF2-BB37-32B604B50243}" type="sibTrans" cxnId="{5E586BD0-AB81-4601-BD6A-0C4606507E9A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743762D8-E027-414E-8688-EBE613380EE1}">
      <dgm:prSet custT="1"/>
      <dgm:spPr/>
      <dgm:t>
        <a:bodyPr/>
        <a:lstStyle/>
        <a:p>
          <a:r>
            <a:rPr lang="lt-LT" sz="1050" dirty="0" smtClean="0">
              <a:latin typeface="Arial" pitchFamily="34" charset="0"/>
              <a:cs typeface="Arial" pitchFamily="34" charset="0"/>
            </a:rPr>
            <a:t>Materialinio turto realizavimo pajamos</a:t>
          </a:r>
        </a:p>
        <a:p>
          <a:r>
            <a:rPr lang="lt-LT" sz="1050" dirty="0" smtClean="0">
              <a:latin typeface="Arial" pitchFamily="34" charset="0"/>
              <a:cs typeface="Arial" pitchFamily="34" charset="0"/>
            </a:rPr>
            <a:t>12.300,0</a:t>
          </a:r>
          <a:endParaRPr lang="lt-LT" sz="1050" dirty="0">
            <a:latin typeface="Arial" pitchFamily="34" charset="0"/>
            <a:cs typeface="Arial" pitchFamily="34" charset="0"/>
          </a:endParaRPr>
        </a:p>
      </dgm:t>
    </dgm:pt>
    <dgm:pt modelId="{D4326370-A6E2-4E34-BF16-D868AD91C5B9}" type="parTrans" cxnId="{F1A1D08C-FD8E-46D1-9A6B-C62888B374A0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24128D0D-5B1B-4117-BDE9-4F859CE23081}" type="sibTrans" cxnId="{F1A1D08C-FD8E-46D1-9A6B-C62888B374A0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5C8D9DA4-20AF-4B05-AC54-D154A750B43B}">
      <dgm:prSet custT="1"/>
      <dgm:spPr/>
      <dgm:t>
        <a:bodyPr/>
        <a:lstStyle/>
        <a:p>
          <a:r>
            <a:rPr lang="lt-LT" sz="1050" dirty="0" smtClean="0">
              <a:latin typeface="Arial" pitchFamily="34" charset="0"/>
              <a:cs typeface="Arial" pitchFamily="34" charset="0"/>
            </a:rPr>
            <a:t>Kitos</a:t>
          </a:r>
        </a:p>
        <a:p>
          <a:r>
            <a:rPr lang="lt-LT" sz="1050" b="0" i="0" u="none" dirty="0" smtClean="0">
              <a:latin typeface="Arial" pitchFamily="34" charset="0"/>
              <a:cs typeface="Arial" pitchFamily="34" charset="0"/>
            </a:rPr>
            <a:t>4.934,8  </a:t>
          </a:r>
          <a:endParaRPr lang="lt-LT" sz="1050" dirty="0">
            <a:latin typeface="Arial" pitchFamily="34" charset="0"/>
            <a:cs typeface="Arial" pitchFamily="34" charset="0"/>
          </a:endParaRPr>
        </a:p>
      </dgm:t>
    </dgm:pt>
    <dgm:pt modelId="{A94CACD1-3F92-4965-8757-A09A1DF1771D}" type="parTrans" cxnId="{8639C709-20BC-43D2-A926-E9B59C7636F7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B4112A94-90C8-44F1-BFDB-F49457173557}" type="sibTrans" cxnId="{8639C709-20BC-43D2-A926-E9B59C7636F7}">
      <dgm:prSet/>
      <dgm:spPr/>
      <dgm:t>
        <a:bodyPr/>
        <a:lstStyle/>
        <a:p>
          <a:endParaRPr lang="lt-LT">
            <a:latin typeface="Arial" pitchFamily="34" charset="0"/>
            <a:cs typeface="Arial" pitchFamily="34" charset="0"/>
          </a:endParaRPr>
        </a:p>
      </dgm:t>
    </dgm:pt>
    <dgm:pt modelId="{6D884699-8FDD-4113-8D08-B9380913F019}" type="pres">
      <dgm:prSet presAssocID="{F83A2A65-F4F9-4FCF-946C-1C6C50E2A147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lt-LT"/>
        </a:p>
      </dgm:t>
    </dgm:pt>
    <dgm:pt modelId="{B7F88944-149C-4B24-8C05-9491DB7E83E8}" type="pres">
      <dgm:prSet presAssocID="{71DF5AC4-BB74-44C9-9B5C-7AA7D29E4FB3}" presName="textCenter" presStyleLbl="node1" presStyleIdx="0" presStyleCnt="11" custScaleX="165764" custScaleY="54088" custLinFactNeighborX="5600" custLinFactNeighborY="-1142"/>
      <dgm:spPr/>
      <dgm:t>
        <a:bodyPr/>
        <a:lstStyle/>
        <a:p>
          <a:endParaRPr lang="lt-LT"/>
        </a:p>
      </dgm:t>
    </dgm:pt>
    <dgm:pt modelId="{8A82A404-35E5-4F72-9EC2-349F54BB3DB3}" type="pres">
      <dgm:prSet presAssocID="{71DF5AC4-BB74-44C9-9B5C-7AA7D29E4FB3}" presName="cycle_1" presStyleCnt="0"/>
      <dgm:spPr/>
    </dgm:pt>
    <dgm:pt modelId="{249AD9FB-8C63-4DFC-AD63-C8F0F493C3CF}" type="pres">
      <dgm:prSet presAssocID="{65D950A7-BC27-4FDD-B27B-DC89A9A859B7}" presName="childCenter1" presStyleLbl="node1" presStyleIdx="1" presStyleCnt="11" custScaleX="307086" custLinFactNeighborX="2942" custLinFactNeighborY="11808"/>
      <dgm:spPr/>
      <dgm:t>
        <a:bodyPr/>
        <a:lstStyle/>
        <a:p>
          <a:endParaRPr lang="lt-LT"/>
        </a:p>
      </dgm:t>
    </dgm:pt>
    <dgm:pt modelId="{A5B86788-4663-4E07-8D0D-FDA9F5BBD31D}" type="pres">
      <dgm:prSet presAssocID="{6CEEA45D-F48E-4C7C-90F9-91223C6EE4C2}" presName="Name141" presStyleLbl="parChTrans1D3" presStyleIdx="0" presStyleCnt="8"/>
      <dgm:spPr/>
      <dgm:t>
        <a:bodyPr/>
        <a:lstStyle/>
        <a:p>
          <a:endParaRPr lang="lt-LT"/>
        </a:p>
      </dgm:t>
    </dgm:pt>
    <dgm:pt modelId="{DFD62816-07E8-4206-8EBC-5F94216D160C}" type="pres">
      <dgm:prSet presAssocID="{827E64DD-67C0-45F2-8482-0550E5D0DC0B}" presName="text1" presStyleLbl="node1" presStyleIdx="2" presStyleCnt="11" custScaleX="307086" custScaleY="100201" custRadScaleRad="303437" custRadScaleInc="-349">
        <dgm:presLayoutVars>
          <dgm:bulletEnabled val="1"/>
        </dgm:presLayoutVars>
      </dgm:prSet>
      <dgm:spPr/>
      <dgm:t>
        <a:bodyPr/>
        <a:lstStyle/>
        <a:p>
          <a:endParaRPr lang="lt-LT"/>
        </a:p>
      </dgm:t>
    </dgm:pt>
    <dgm:pt modelId="{174FCC50-F90E-4E8B-AE7F-6421F6380F1C}" type="pres">
      <dgm:prSet presAssocID="{A91F7B90-A61F-44C1-8F0F-8171A2D65190}" presName="Name141" presStyleLbl="parChTrans1D3" presStyleIdx="1" presStyleCnt="8"/>
      <dgm:spPr/>
      <dgm:t>
        <a:bodyPr/>
        <a:lstStyle/>
        <a:p>
          <a:endParaRPr lang="lt-LT"/>
        </a:p>
      </dgm:t>
    </dgm:pt>
    <dgm:pt modelId="{5F0E7822-98EE-46DA-B124-97B44649C490}" type="pres">
      <dgm:prSet presAssocID="{69C69E61-C594-4F67-B87C-6D15063B4636}" presName="text1" presStyleLbl="node1" presStyleIdx="3" presStyleCnt="11" custScaleX="307086" custScaleY="100201" custRadScaleRad="232732" custRadScaleInc="-84787">
        <dgm:presLayoutVars>
          <dgm:bulletEnabled val="1"/>
        </dgm:presLayoutVars>
      </dgm:prSet>
      <dgm:spPr/>
      <dgm:t>
        <a:bodyPr/>
        <a:lstStyle/>
        <a:p>
          <a:endParaRPr lang="lt-LT"/>
        </a:p>
      </dgm:t>
    </dgm:pt>
    <dgm:pt modelId="{A98D1A70-6FF5-46D5-A73E-ECBFC2633944}" type="pres">
      <dgm:prSet presAssocID="{D4326370-A6E2-4E34-BF16-D868AD91C5B9}" presName="Name141" presStyleLbl="parChTrans1D3" presStyleIdx="2" presStyleCnt="8"/>
      <dgm:spPr/>
      <dgm:t>
        <a:bodyPr/>
        <a:lstStyle/>
        <a:p>
          <a:endParaRPr lang="lt-LT"/>
        </a:p>
      </dgm:t>
    </dgm:pt>
    <dgm:pt modelId="{04E042D7-6F10-4147-8A24-5ABAD4D784C7}" type="pres">
      <dgm:prSet presAssocID="{743762D8-E027-414E-8688-EBE613380EE1}" presName="text1" presStyleLbl="node1" presStyleIdx="4" presStyleCnt="11" custScaleX="307086" custRadScaleRad="231190" custRadScaleInc="84418">
        <dgm:presLayoutVars>
          <dgm:bulletEnabled val="1"/>
        </dgm:presLayoutVars>
      </dgm:prSet>
      <dgm:spPr/>
      <dgm:t>
        <a:bodyPr/>
        <a:lstStyle/>
        <a:p>
          <a:endParaRPr lang="lt-LT"/>
        </a:p>
      </dgm:t>
    </dgm:pt>
    <dgm:pt modelId="{942762EE-B36D-4C5B-93B5-121C24F39E35}" type="pres">
      <dgm:prSet presAssocID="{A94CACD1-3F92-4965-8757-A09A1DF1771D}" presName="Name141" presStyleLbl="parChTrans1D3" presStyleIdx="3" presStyleCnt="8"/>
      <dgm:spPr/>
      <dgm:t>
        <a:bodyPr/>
        <a:lstStyle/>
        <a:p>
          <a:endParaRPr lang="lt-LT"/>
        </a:p>
      </dgm:t>
    </dgm:pt>
    <dgm:pt modelId="{FEFF630B-7124-45F9-BEEE-3E6900B2AC7C}" type="pres">
      <dgm:prSet presAssocID="{5C8D9DA4-20AF-4B05-AC54-D154A750B43B}" presName="text1" presStyleLbl="node1" presStyleIdx="5" presStyleCnt="11" custScaleX="307086" custRadScaleRad="296731" custRadScaleInc="1482">
        <dgm:presLayoutVars>
          <dgm:bulletEnabled val="1"/>
        </dgm:presLayoutVars>
      </dgm:prSet>
      <dgm:spPr/>
      <dgm:t>
        <a:bodyPr/>
        <a:lstStyle/>
        <a:p>
          <a:endParaRPr lang="lt-LT"/>
        </a:p>
      </dgm:t>
    </dgm:pt>
    <dgm:pt modelId="{14AC0C32-468F-42F7-8971-6E8DC0956071}" type="pres">
      <dgm:prSet presAssocID="{F5C02B5A-8815-4A03-B837-A8E2CD13FEEE}" presName="Name144" presStyleLbl="parChTrans1D2" presStyleIdx="0" presStyleCnt="2"/>
      <dgm:spPr/>
      <dgm:t>
        <a:bodyPr/>
        <a:lstStyle/>
        <a:p>
          <a:endParaRPr lang="lt-LT"/>
        </a:p>
      </dgm:t>
    </dgm:pt>
    <dgm:pt modelId="{5F0FCB85-2568-42B4-B497-B33283C46480}" type="pres">
      <dgm:prSet presAssocID="{71DF5AC4-BB74-44C9-9B5C-7AA7D29E4FB3}" presName="cycle_2" presStyleCnt="0"/>
      <dgm:spPr/>
    </dgm:pt>
    <dgm:pt modelId="{9C562BE6-980E-4921-85E5-852BC927140A}" type="pres">
      <dgm:prSet presAssocID="{66FA90A5-2FDF-4EEC-99E5-53ADE3E286F1}" presName="childCenter2" presStyleLbl="node1" presStyleIdx="6" presStyleCnt="11" custScaleX="307086" custLinFactNeighborX="6467" custLinFactNeighborY="-13767"/>
      <dgm:spPr/>
      <dgm:t>
        <a:bodyPr/>
        <a:lstStyle/>
        <a:p>
          <a:endParaRPr lang="lt-LT"/>
        </a:p>
      </dgm:t>
    </dgm:pt>
    <dgm:pt modelId="{D38ED751-CF82-45F6-AAB5-AA5456F302DF}" type="pres">
      <dgm:prSet presAssocID="{54514FEF-0273-4EBF-80E9-A86722382994}" presName="Name218" presStyleLbl="parChTrans1D3" presStyleIdx="4" presStyleCnt="8"/>
      <dgm:spPr/>
      <dgm:t>
        <a:bodyPr/>
        <a:lstStyle/>
        <a:p>
          <a:endParaRPr lang="lt-LT"/>
        </a:p>
      </dgm:t>
    </dgm:pt>
    <dgm:pt modelId="{EF8CCD8E-AC80-4FDA-9C18-AFD41592B5F0}" type="pres">
      <dgm:prSet presAssocID="{35209B7B-4E08-4C0C-9332-CC5F1CB7EE79}" presName="text2" presStyleLbl="node1" presStyleIdx="7" presStyleCnt="11" custScaleX="356520" custRadScaleRad="296711" custRadScaleInc="-263">
        <dgm:presLayoutVars>
          <dgm:bulletEnabled val="1"/>
        </dgm:presLayoutVars>
      </dgm:prSet>
      <dgm:spPr/>
      <dgm:t>
        <a:bodyPr/>
        <a:lstStyle/>
        <a:p>
          <a:endParaRPr lang="lt-LT"/>
        </a:p>
      </dgm:t>
    </dgm:pt>
    <dgm:pt modelId="{EED736EB-2D4C-4B5E-8216-E2627A9173CE}" type="pres">
      <dgm:prSet presAssocID="{250D8C95-D0DE-4D2E-B30C-199543FE1530}" presName="Name218" presStyleLbl="parChTrans1D3" presStyleIdx="5" presStyleCnt="8"/>
      <dgm:spPr/>
      <dgm:t>
        <a:bodyPr/>
        <a:lstStyle/>
        <a:p>
          <a:endParaRPr lang="lt-LT"/>
        </a:p>
      </dgm:t>
    </dgm:pt>
    <dgm:pt modelId="{C89AB578-2154-4C46-B895-CF94940178B0}" type="pres">
      <dgm:prSet presAssocID="{D54E4ECD-6CB5-4540-A31D-D5CE7CE873F7}" presName="text2" presStyleLbl="node1" presStyleIdx="8" presStyleCnt="11" custScaleX="396775" custScaleY="100201" custRadScaleRad="448091" custRadScaleInc="3154">
        <dgm:presLayoutVars>
          <dgm:bulletEnabled val="1"/>
        </dgm:presLayoutVars>
      </dgm:prSet>
      <dgm:spPr/>
      <dgm:t>
        <a:bodyPr/>
        <a:lstStyle/>
        <a:p>
          <a:endParaRPr lang="lt-LT"/>
        </a:p>
      </dgm:t>
    </dgm:pt>
    <dgm:pt modelId="{83355BF9-540F-4958-9E71-DD7C7945585D}" type="pres">
      <dgm:prSet presAssocID="{2AD099CA-D7B8-4315-8158-C7E4A00CC057}" presName="Name218" presStyleLbl="parChTrans1D3" presStyleIdx="6" presStyleCnt="8"/>
      <dgm:spPr/>
      <dgm:t>
        <a:bodyPr/>
        <a:lstStyle/>
        <a:p>
          <a:endParaRPr lang="lt-LT"/>
        </a:p>
      </dgm:t>
    </dgm:pt>
    <dgm:pt modelId="{8A5DC4AD-A526-438A-BA08-0976EE740D87}" type="pres">
      <dgm:prSet presAssocID="{0E413C9C-6B8C-4033-B11B-21E3885378F6}" presName="text2" presStyleLbl="node1" presStyleIdx="9" presStyleCnt="11" custScaleX="359372" custRadScaleRad="215895" custRadScaleInc="80749">
        <dgm:presLayoutVars>
          <dgm:bulletEnabled val="1"/>
        </dgm:presLayoutVars>
      </dgm:prSet>
      <dgm:spPr/>
      <dgm:t>
        <a:bodyPr/>
        <a:lstStyle/>
        <a:p>
          <a:endParaRPr lang="lt-LT"/>
        </a:p>
      </dgm:t>
    </dgm:pt>
    <dgm:pt modelId="{14AEED89-6933-4451-BF8A-88F2BBC29404}" type="pres">
      <dgm:prSet presAssocID="{FCA84026-A36D-4921-A590-A145E2B2C712}" presName="Name218" presStyleLbl="parChTrans1D3" presStyleIdx="7" presStyleCnt="8"/>
      <dgm:spPr/>
      <dgm:t>
        <a:bodyPr/>
        <a:lstStyle/>
        <a:p>
          <a:endParaRPr lang="lt-LT"/>
        </a:p>
      </dgm:t>
    </dgm:pt>
    <dgm:pt modelId="{09EBFA7C-D99E-4F84-B70C-1313E1E221DD}" type="pres">
      <dgm:prSet presAssocID="{551B8BB1-A787-4DEE-BE0E-D4DEA9457ABF}" presName="text2" presStyleLbl="node1" presStyleIdx="10" presStyleCnt="11" custScaleX="307086" custRadScaleRad="296711" custRadScaleInc="263">
        <dgm:presLayoutVars>
          <dgm:bulletEnabled val="1"/>
        </dgm:presLayoutVars>
      </dgm:prSet>
      <dgm:spPr/>
      <dgm:t>
        <a:bodyPr/>
        <a:lstStyle/>
        <a:p>
          <a:endParaRPr lang="lt-LT"/>
        </a:p>
      </dgm:t>
    </dgm:pt>
    <dgm:pt modelId="{D354A9E8-D6AA-4E98-A195-BDD51B59EBD1}" type="pres">
      <dgm:prSet presAssocID="{2996EF15-0DA4-478F-B439-219DDA59F856}" presName="Name221" presStyleLbl="parChTrans1D2" presStyleIdx="1" presStyleCnt="2"/>
      <dgm:spPr/>
      <dgm:t>
        <a:bodyPr/>
        <a:lstStyle/>
        <a:p>
          <a:endParaRPr lang="lt-LT"/>
        </a:p>
      </dgm:t>
    </dgm:pt>
  </dgm:ptLst>
  <dgm:cxnLst>
    <dgm:cxn modelId="{033D054C-9058-47BE-B798-9775466328C4}" type="presOf" srcId="{66FA90A5-2FDF-4EEC-99E5-53ADE3E286F1}" destId="{9C562BE6-980E-4921-85E5-852BC927140A}" srcOrd="0" destOrd="0" presId="urn:microsoft.com/office/officeart/2008/layout/RadialCluster"/>
    <dgm:cxn modelId="{12550B54-AC15-4D2B-BE1F-C43711749806}" type="presOf" srcId="{A94CACD1-3F92-4965-8757-A09A1DF1771D}" destId="{942762EE-B36D-4C5B-93B5-121C24F39E35}" srcOrd="0" destOrd="0" presId="urn:microsoft.com/office/officeart/2008/layout/RadialCluster"/>
    <dgm:cxn modelId="{7655482A-152E-45B2-B2F0-C642A8A43486}" type="presOf" srcId="{71DF5AC4-BB74-44C9-9B5C-7AA7D29E4FB3}" destId="{B7F88944-149C-4B24-8C05-9491DB7E83E8}" srcOrd="0" destOrd="0" presId="urn:microsoft.com/office/officeart/2008/layout/RadialCluster"/>
    <dgm:cxn modelId="{AF90E0B1-A59E-4AA8-BAFD-A2003FFED9AC}" srcId="{66FA90A5-2FDF-4EEC-99E5-53ADE3E286F1}" destId="{D54E4ECD-6CB5-4540-A31D-D5CE7CE873F7}" srcOrd="1" destOrd="0" parTransId="{250D8C95-D0DE-4D2E-B30C-199543FE1530}" sibTransId="{92E0F980-912B-4FC6-B5EC-2017D7476044}"/>
    <dgm:cxn modelId="{63C2AC8B-CCE4-469C-8C16-98E866ED79B8}" srcId="{66FA90A5-2FDF-4EEC-99E5-53ADE3E286F1}" destId="{35209B7B-4E08-4C0C-9332-CC5F1CB7EE79}" srcOrd="0" destOrd="0" parTransId="{54514FEF-0273-4EBF-80E9-A86722382994}" sibTransId="{F049377D-CBE8-485B-B66C-4E0B51A8E288}"/>
    <dgm:cxn modelId="{C28296F2-4F2B-40C9-AC7A-E28FD69D307D}" type="presOf" srcId="{FCA84026-A36D-4921-A590-A145E2B2C712}" destId="{14AEED89-6933-4451-BF8A-88F2BBC29404}" srcOrd="0" destOrd="0" presId="urn:microsoft.com/office/officeart/2008/layout/RadialCluster"/>
    <dgm:cxn modelId="{D12ABADB-F215-432B-A2A1-675FC8F465DD}" type="presOf" srcId="{F83A2A65-F4F9-4FCF-946C-1C6C50E2A147}" destId="{6D884699-8FDD-4113-8D08-B9380913F019}" srcOrd="0" destOrd="0" presId="urn:microsoft.com/office/officeart/2008/layout/RadialCluster"/>
    <dgm:cxn modelId="{5E586BD0-AB81-4601-BD6A-0C4606507E9A}" srcId="{65D950A7-BC27-4FDD-B27B-DC89A9A859B7}" destId="{69C69E61-C594-4F67-B87C-6D15063B4636}" srcOrd="1" destOrd="0" parTransId="{A91F7B90-A61F-44C1-8F0F-8171A2D65190}" sibTransId="{B94A00C3-8812-4CF2-BB37-32B604B50243}"/>
    <dgm:cxn modelId="{C8E2BE13-E87E-4058-954D-0D3E2F792762}" type="presOf" srcId="{54514FEF-0273-4EBF-80E9-A86722382994}" destId="{D38ED751-CF82-45F6-AAB5-AA5456F302DF}" srcOrd="0" destOrd="0" presId="urn:microsoft.com/office/officeart/2008/layout/RadialCluster"/>
    <dgm:cxn modelId="{2CA77E8B-7701-4342-880B-21954190F504}" srcId="{65D950A7-BC27-4FDD-B27B-DC89A9A859B7}" destId="{827E64DD-67C0-45F2-8482-0550E5D0DC0B}" srcOrd="0" destOrd="0" parTransId="{6CEEA45D-F48E-4C7C-90F9-91223C6EE4C2}" sibTransId="{937B8921-5EE3-4ED3-B868-05E547551AD6}"/>
    <dgm:cxn modelId="{7D46397B-046F-4DEA-9123-596A19D830F6}" type="presOf" srcId="{35209B7B-4E08-4C0C-9332-CC5F1CB7EE79}" destId="{EF8CCD8E-AC80-4FDA-9C18-AFD41592B5F0}" srcOrd="0" destOrd="0" presId="urn:microsoft.com/office/officeart/2008/layout/RadialCluster"/>
    <dgm:cxn modelId="{6EEEDF1A-EA94-45BA-BA48-EDC051687330}" type="presOf" srcId="{F5C02B5A-8815-4A03-B837-A8E2CD13FEEE}" destId="{14AC0C32-468F-42F7-8971-6E8DC0956071}" srcOrd="0" destOrd="0" presId="urn:microsoft.com/office/officeart/2008/layout/RadialCluster"/>
    <dgm:cxn modelId="{1B2AA7F3-7E24-48C2-86FA-8AADBFA4355D}" srcId="{F83A2A65-F4F9-4FCF-946C-1C6C50E2A147}" destId="{71DF5AC4-BB74-44C9-9B5C-7AA7D29E4FB3}" srcOrd="0" destOrd="0" parTransId="{38D61752-711E-48F6-8C63-63367BA31B6E}" sibTransId="{810A31E1-7030-41C6-A765-53728FFF0B07}"/>
    <dgm:cxn modelId="{5425B602-1C94-4DE3-AE9E-D89642176BB7}" type="presOf" srcId="{65D950A7-BC27-4FDD-B27B-DC89A9A859B7}" destId="{249AD9FB-8C63-4DFC-AD63-C8F0F493C3CF}" srcOrd="0" destOrd="0" presId="urn:microsoft.com/office/officeart/2008/layout/RadialCluster"/>
    <dgm:cxn modelId="{67473176-0EDC-4BC3-8E3C-E1D48369E91B}" srcId="{66FA90A5-2FDF-4EEC-99E5-53ADE3E286F1}" destId="{551B8BB1-A787-4DEE-BE0E-D4DEA9457ABF}" srcOrd="3" destOrd="0" parTransId="{FCA84026-A36D-4921-A590-A145E2B2C712}" sibTransId="{9811644B-3E7F-469D-B182-DBC6A27635C8}"/>
    <dgm:cxn modelId="{DD99C010-8AF9-4845-A684-CDF6CEB118D5}" type="presOf" srcId="{D4326370-A6E2-4E34-BF16-D868AD91C5B9}" destId="{A98D1A70-6FF5-46D5-A73E-ECBFC2633944}" srcOrd="0" destOrd="0" presId="urn:microsoft.com/office/officeart/2008/layout/RadialCluster"/>
    <dgm:cxn modelId="{D7EF1313-0C7D-4FE4-B382-4E215D112B9C}" type="presOf" srcId="{69C69E61-C594-4F67-B87C-6D15063B4636}" destId="{5F0E7822-98EE-46DA-B124-97B44649C490}" srcOrd="0" destOrd="0" presId="urn:microsoft.com/office/officeart/2008/layout/RadialCluster"/>
    <dgm:cxn modelId="{8639C709-20BC-43D2-A926-E9B59C7636F7}" srcId="{65D950A7-BC27-4FDD-B27B-DC89A9A859B7}" destId="{5C8D9DA4-20AF-4B05-AC54-D154A750B43B}" srcOrd="3" destOrd="0" parTransId="{A94CACD1-3F92-4965-8757-A09A1DF1771D}" sibTransId="{B4112A94-90C8-44F1-BFDB-F49457173557}"/>
    <dgm:cxn modelId="{F1A1D08C-FD8E-46D1-9A6B-C62888B374A0}" srcId="{65D950A7-BC27-4FDD-B27B-DC89A9A859B7}" destId="{743762D8-E027-414E-8688-EBE613380EE1}" srcOrd="2" destOrd="0" parTransId="{D4326370-A6E2-4E34-BF16-D868AD91C5B9}" sibTransId="{24128D0D-5B1B-4117-BDE9-4F859CE23081}"/>
    <dgm:cxn modelId="{9C2FC7C1-82CF-4043-AA11-559852DAE82C}" type="presOf" srcId="{250D8C95-D0DE-4D2E-B30C-199543FE1530}" destId="{EED736EB-2D4C-4B5E-8216-E2627A9173CE}" srcOrd="0" destOrd="0" presId="urn:microsoft.com/office/officeart/2008/layout/RadialCluster"/>
    <dgm:cxn modelId="{FD55D01E-ABF9-4647-90A3-054EBCAA6083}" type="presOf" srcId="{6CEEA45D-F48E-4C7C-90F9-91223C6EE4C2}" destId="{A5B86788-4663-4E07-8D0D-FDA9F5BBD31D}" srcOrd="0" destOrd="0" presId="urn:microsoft.com/office/officeart/2008/layout/RadialCluster"/>
    <dgm:cxn modelId="{98854B68-96BF-4334-84B6-3FF164A57743}" type="presOf" srcId="{551B8BB1-A787-4DEE-BE0E-D4DEA9457ABF}" destId="{09EBFA7C-D99E-4F84-B70C-1313E1E221DD}" srcOrd="0" destOrd="0" presId="urn:microsoft.com/office/officeart/2008/layout/RadialCluster"/>
    <dgm:cxn modelId="{ACF0C76C-0133-4F6E-88FD-0695C12A3B14}" srcId="{66FA90A5-2FDF-4EEC-99E5-53ADE3E286F1}" destId="{0E413C9C-6B8C-4033-B11B-21E3885378F6}" srcOrd="2" destOrd="0" parTransId="{2AD099CA-D7B8-4315-8158-C7E4A00CC057}" sibTransId="{7AD8E25B-3E0E-4A48-9101-60C0FAECA106}"/>
    <dgm:cxn modelId="{947CF937-8448-4FA0-BEF4-26142207A186}" type="presOf" srcId="{5C8D9DA4-20AF-4B05-AC54-D154A750B43B}" destId="{FEFF630B-7124-45F9-BEEE-3E6900B2AC7C}" srcOrd="0" destOrd="0" presId="urn:microsoft.com/office/officeart/2008/layout/RadialCluster"/>
    <dgm:cxn modelId="{3874FFBB-73F0-4B9A-813A-7409209195BA}" type="presOf" srcId="{A91F7B90-A61F-44C1-8F0F-8171A2D65190}" destId="{174FCC50-F90E-4E8B-AE7F-6421F6380F1C}" srcOrd="0" destOrd="0" presId="urn:microsoft.com/office/officeart/2008/layout/RadialCluster"/>
    <dgm:cxn modelId="{4C3C5B90-3FFD-4535-BBE3-7E967E3C3902}" type="presOf" srcId="{827E64DD-67C0-45F2-8482-0550E5D0DC0B}" destId="{DFD62816-07E8-4206-8EBC-5F94216D160C}" srcOrd="0" destOrd="0" presId="urn:microsoft.com/office/officeart/2008/layout/RadialCluster"/>
    <dgm:cxn modelId="{3135E773-728C-4C1B-AE58-32C49296414D}" type="presOf" srcId="{743762D8-E027-414E-8688-EBE613380EE1}" destId="{04E042D7-6F10-4147-8A24-5ABAD4D784C7}" srcOrd="0" destOrd="0" presId="urn:microsoft.com/office/officeart/2008/layout/RadialCluster"/>
    <dgm:cxn modelId="{3688B328-C541-4B4B-992E-78BD0C9151A8}" type="presOf" srcId="{0E413C9C-6B8C-4033-B11B-21E3885378F6}" destId="{8A5DC4AD-A526-438A-BA08-0976EE740D87}" srcOrd="0" destOrd="0" presId="urn:microsoft.com/office/officeart/2008/layout/RadialCluster"/>
    <dgm:cxn modelId="{A51B303D-FB7C-4510-9ADD-F0EB0E68DE6D}" srcId="{71DF5AC4-BB74-44C9-9B5C-7AA7D29E4FB3}" destId="{66FA90A5-2FDF-4EEC-99E5-53ADE3E286F1}" srcOrd="1" destOrd="0" parTransId="{2996EF15-0DA4-478F-B439-219DDA59F856}" sibTransId="{DCC4452E-7A0F-489E-B5AF-B0ED6984BB7B}"/>
    <dgm:cxn modelId="{E5575A77-4ED0-441F-8CA5-F485488C0BC3}" srcId="{71DF5AC4-BB74-44C9-9B5C-7AA7D29E4FB3}" destId="{65D950A7-BC27-4FDD-B27B-DC89A9A859B7}" srcOrd="0" destOrd="0" parTransId="{F5C02B5A-8815-4A03-B837-A8E2CD13FEEE}" sibTransId="{534D292F-C050-4817-AE49-5A9000CDEFA6}"/>
    <dgm:cxn modelId="{A9C1DA32-2F9D-4647-8CEB-3C20351D3226}" type="presOf" srcId="{2AD099CA-D7B8-4315-8158-C7E4A00CC057}" destId="{83355BF9-540F-4958-9E71-DD7C7945585D}" srcOrd="0" destOrd="0" presId="urn:microsoft.com/office/officeart/2008/layout/RadialCluster"/>
    <dgm:cxn modelId="{8007871A-88AC-4725-9351-4805CA8622E1}" type="presOf" srcId="{2996EF15-0DA4-478F-B439-219DDA59F856}" destId="{D354A9E8-D6AA-4E98-A195-BDD51B59EBD1}" srcOrd="0" destOrd="0" presId="urn:microsoft.com/office/officeart/2008/layout/RadialCluster"/>
    <dgm:cxn modelId="{AABA25CA-EDFF-4E68-AA65-CE0437F6CE1B}" type="presOf" srcId="{D54E4ECD-6CB5-4540-A31D-D5CE7CE873F7}" destId="{C89AB578-2154-4C46-B895-CF94940178B0}" srcOrd="0" destOrd="0" presId="urn:microsoft.com/office/officeart/2008/layout/RadialCluster"/>
    <dgm:cxn modelId="{690D060E-B6CA-4217-8E61-AB7EA0BCC4DB}" type="presParOf" srcId="{6D884699-8FDD-4113-8D08-B9380913F019}" destId="{B7F88944-149C-4B24-8C05-9491DB7E83E8}" srcOrd="0" destOrd="0" presId="urn:microsoft.com/office/officeart/2008/layout/RadialCluster"/>
    <dgm:cxn modelId="{46A1B402-355C-419C-A744-48C01698ED43}" type="presParOf" srcId="{6D884699-8FDD-4113-8D08-B9380913F019}" destId="{8A82A404-35E5-4F72-9EC2-349F54BB3DB3}" srcOrd="1" destOrd="0" presId="urn:microsoft.com/office/officeart/2008/layout/RadialCluster"/>
    <dgm:cxn modelId="{A1BCD7F8-291F-4971-B93A-BDB99C1A893B}" type="presParOf" srcId="{8A82A404-35E5-4F72-9EC2-349F54BB3DB3}" destId="{249AD9FB-8C63-4DFC-AD63-C8F0F493C3CF}" srcOrd="0" destOrd="0" presId="urn:microsoft.com/office/officeart/2008/layout/RadialCluster"/>
    <dgm:cxn modelId="{F065A78E-A29C-42B0-A13E-16233F630328}" type="presParOf" srcId="{8A82A404-35E5-4F72-9EC2-349F54BB3DB3}" destId="{A5B86788-4663-4E07-8D0D-FDA9F5BBD31D}" srcOrd="1" destOrd="0" presId="urn:microsoft.com/office/officeart/2008/layout/RadialCluster"/>
    <dgm:cxn modelId="{6EE3DFEA-416E-41A9-A312-4723BFF54B6A}" type="presParOf" srcId="{8A82A404-35E5-4F72-9EC2-349F54BB3DB3}" destId="{DFD62816-07E8-4206-8EBC-5F94216D160C}" srcOrd="2" destOrd="0" presId="urn:microsoft.com/office/officeart/2008/layout/RadialCluster"/>
    <dgm:cxn modelId="{40C8BBDE-C0AC-4F7A-8D2A-C18C35C38B6C}" type="presParOf" srcId="{8A82A404-35E5-4F72-9EC2-349F54BB3DB3}" destId="{174FCC50-F90E-4E8B-AE7F-6421F6380F1C}" srcOrd="3" destOrd="0" presId="urn:microsoft.com/office/officeart/2008/layout/RadialCluster"/>
    <dgm:cxn modelId="{AA78C1AC-CA83-4477-B178-7F8BB18220BC}" type="presParOf" srcId="{8A82A404-35E5-4F72-9EC2-349F54BB3DB3}" destId="{5F0E7822-98EE-46DA-B124-97B44649C490}" srcOrd="4" destOrd="0" presId="urn:microsoft.com/office/officeart/2008/layout/RadialCluster"/>
    <dgm:cxn modelId="{D4F8CDB4-D50E-4A3B-84E1-CC0CB8B321B8}" type="presParOf" srcId="{8A82A404-35E5-4F72-9EC2-349F54BB3DB3}" destId="{A98D1A70-6FF5-46D5-A73E-ECBFC2633944}" srcOrd="5" destOrd="0" presId="urn:microsoft.com/office/officeart/2008/layout/RadialCluster"/>
    <dgm:cxn modelId="{3C7A4219-E0F7-447F-ADD0-932752653C64}" type="presParOf" srcId="{8A82A404-35E5-4F72-9EC2-349F54BB3DB3}" destId="{04E042D7-6F10-4147-8A24-5ABAD4D784C7}" srcOrd="6" destOrd="0" presId="urn:microsoft.com/office/officeart/2008/layout/RadialCluster"/>
    <dgm:cxn modelId="{351CB4E0-E172-41E9-B601-5438BDC1B657}" type="presParOf" srcId="{8A82A404-35E5-4F72-9EC2-349F54BB3DB3}" destId="{942762EE-B36D-4C5B-93B5-121C24F39E35}" srcOrd="7" destOrd="0" presId="urn:microsoft.com/office/officeart/2008/layout/RadialCluster"/>
    <dgm:cxn modelId="{FE298565-32EF-48A0-95AF-CC843EAD91D1}" type="presParOf" srcId="{8A82A404-35E5-4F72-9EC2-349F54BB3DB3}" destId="{FEFF630B-7124-45F9-BEEE-3E6900B2AC7C}" srcOrd="8" destOrd="0" presId="urn:microsoft.com/office/officeart/2008/layout/RadialCluster"/>
    <dgm:cxn modelId="{5B47D076-1781-4E03-A043-DEB69B74C834}" type="presParOf" srcId="{6D884699-8FDD-4113-8D08-B9380913F019}" destId="{14AC0C32-468F-42F7-8971-6E8DC0956071}" srcOrd="2" destOrd="0" presId="urn:microsoft.com/office/officeart/2008/layout/RadialCluster"/>
    <dgm:cxn modelId="{4875FBD2-F350-4D90-A0DC-67A18D107101}" type="presParOf" srcId="{6D884699-8FDD-4113-8D08-B9380913F019}" destId="{5F0FCB85-2568-42B4-B497-B33283C46480}" srcOrd="3" destOrd="0" presId="urn:microsoft.com/office/officeart/2008/layout/RadialCluster"/>
    <dgm:cxn modelId="{5746C130-1D05-432B-A70E-B178D0FB7AFA}" type="presParOf" srcId="{5F0FCB85-2568-42B4-B497-B33283C46480}" destId="{9C562BE6-980E-4921-85E5-852BC927140A}" srcOrd="0" destOrd="0" presId="urn:microsoft.com/office/officeart/2008/layout/RadialCluster"/>
    <dgm:cxn modelId="{F05EED7B-8DB0-48A1-8E95-40EF666A6873}" type="presParOf" srcId="{5F0FCB85-2568-42B4-B497-B33283C46480}" destId="{D38ED751-CF82-45F6-AAB5-AA5456F302DF}" srcOrd="1" destOrd="0" presId="urn:microsoft.com/office/officeart/2008/layout/RadialCluster"/>
    <dgm:cxn modelId="{91301F16-8885-4893-A12B-27C80BB92156}" type="presParOf" srcId="{5F0FCB85-2568-42B4-B497-B33283C46480}" destId="{EF8CCD8E-AC80-4FDA-9C18-AFD41592B5F0}" srcOrd="2" destOrd="0" presId="urn:microsoft.com/office/officeart/2008/layout/RadialCluster"/>
    <dgm:cxn modelId="{CFB99041-0456-442F-8BE2-B4298119D5F6}" type="presParOf" srcId="{5F0FCB85-2568-42B4-B497-B33283C46480}" destId="{EED736EB-2D4C-4B5E-8216-E2627A9173CE}" srcOrd="3" destOrd="0" presId="urn:microsoft.com/office/officeart/2008/layout/RadialCluster"/>
    <dgm:cxn modelId="{3EA6735F-2D32-4CF8-8EBC-3753606F605D}" type="presParOf" srcId="{5F0FCB85-2568-42B4-B497-B33283C46480}" destId="{C89AB578-2154-4C46-B895-CF94940178B0}" srcOrd="4" destOrd="0" presId="urn:microsoft.com/office/officeart/2008/layout/RadialCluster"/>
    <dgm:cxn modelId="{DCBCF401-16D3-41D6-A3EB-874D80D18955}" type="presParOf" srcId="{5F0FCB85-2568-42B4-B497-B33283C46480}" destId="{83355BF9-540F-4958-9E71-DD7C7945585D}" srcOrd="5" destOrd="0" presId="urn:microsoft.com/office/officeart/2008/layout/RadialCluster"/>
    <dgm:cxn modelId="{398702E7-AEAC-4A92-99E4-4D22C1E69B4D}" type="presParOf" srcId="{5F0FCB85-2568-42B4-B497-B33283C46480}" destId="{8A5DC4AD-A526-438A-BA08-0976EE740D87}" srcOrd="6" destOrd="0" presId="urn:microsoft.com/office/officeart/2008/layout/RadialCluster"/>
    <dgm:cxn modelId="{7E32F8B8-4136-4CCF-AC14-A2B93C2AD64C}" type="presParOf" srcId="{5F0FCB85-2568-42B4-B497-B33283C46480}" destId="{14AEED89-6933-4451-BF8A-88F2BBC29404}" srcOrd="7" destOrd="0" presId="urn:microsoft.com/office/officeart/2008/layout/RadialCluster"/>
    <dgm:cxn modelId="{6012FDF5-AE8F-42C0-9870-827F50FE45AC}" type="presParOf" srcId="{5F0FCB85-2568-42B4-B497-B33283C46480}" destId="{09EBFA7C-D99E-4F84-B70C-1313E1E221DD}" srcOrd="8" destOrd="0" presId="urn:microsoft.com/office/officeart/2008/layout/RadialCluster"/>
    <dgm:cxn modelId="{E1B8A8AF-8774-44DA-A468-4D713AFA6D60}" type="presParOf" srcId="{6D884699-8FDD-4113-8D08-B9380913F019}" destId="{D354A9E8-D6AA-4E98-A195-BDD51B59EBD1}" srcOrd="4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4A9E8-D6AA-4E98-A195-BDD51B59EBD1}">
      <dsp:nvSpPr>
        <dsp:cNvPr id="0" name=""/>
        <dsp:cNvSpPr/>
      </dsp:nvSpPr>
      <dsp:spPr>
        <a:xfrm rot="5401638">
          <a:off x="4109818" y="2624380"/>
          <a:ext cx="13633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6333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AC0C32-468F-42F7-8971-6E8DC0956071}">
      <dsp:nvSpPr>
        <dsp:cNvPr id="0" name=""/>
        <dsp:cNvSpPr/>
      </dsp:nvSpPr>
      <dsp:spPr>
        <a:xfrm rot="16198375">
          <a:off x="4101608" y="1867838"/>
          <a:ext cx="15274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2749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F88944-149C-4B24-8C05-9491DB7E83E8}">
      <dsp:nvSpPr>
        <dsp:cNvPr id="0" name=""/>
        <dsp:cNvSpPr/>
      </dsp:nvSpPr>
      <dsp:spPr>
        <a:xfrm>
          <a:off x="3240361" y="1944212"/>
          <a:ext cx="1875604" cy="612000"/>
        </a:xfrm>
        <a:prstGeom prst="roundRect">
          <a:avLst/>
        </a:prstGeom>
        <a:solidFill>
          <a:schemeClr val="accent2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b="1" kern="1200" dirty="0" smtClean="0">
              <a:latin typeface="Arial" pitchFamily="34" charset="0"/>
              <a:cs typeface="Arial" pitchFamily="34" charset="0"/>
            </a:rPr>
            <a:t>Biudžeto pajamos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b="1" kern="1200" dirty="0" smtClean="0">
              <a:latin typeface="Arial" pitchFamily="34" charset="0"/>
              <a:cs typeface="Arial" pitchFamily="34" charset="0"/>
            </a:rPr>
            <a:t>301.104,6</a:t>
          </a:r>
          <a:br>
            <a:rPr lang="lt-LT" sz="1050" b="1" kern="1200" dirty="0" smtClean="0">
              <a:latin typeface="Arial" pitchFamily="34" charset="0"/>
              <a:cs typeface="Arial" pitchFamily="34" charset="0"/>
            </a:rPr>
          </a:br>
          <a:endParaRPr lang="lt-LT" sz="1050" b="1" kern="1200" dirty="0">
            <a:latin typeface="Arial" pitchFamily="34" charset="0"/>
            <a:cs typeface="Arial" pitchFamily="34" charset="0"/>
          </a:endParaRPr>
        </a:p>
      </dsp:txBody>
      <dsp:txXfrm>
        <a:off x="3270236" y="1974087"/>
        <a:ext cx="1815854" cy="552250"/>
      </dsp:txXfrm>
    </dsp:sp>
    <dsp:sp modelId="{249AD9FB-8C63-4DFC-AD63-C8F0F493C3CF}">
      <dsp:nvSpPr>
        <dsp:cNvPr id="0" name=""/>
        <dsp:cNvSpPr/>
      </dsp:nvSpPr>
      <dsp:spPr>
        <a:xfrm>
          <a:off x="3240003" y="1180691"/>
          <a:ext cx="1875598" cy="61077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Biudžeto pajamos be specialiųjų programų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b="1" kern="1200" dirty="0" smtClean="0">
              <a:latin typeface="Arial" pitchFamily="34" charset="0"/>
              <a:cs typeface="Arial" pitchFamily="34" charset="0"/>
            </a:rPr>
            <a:t>281.480,8</a:t>
          </a:r>
        </a:p>
      </dsp:txBody>
      <dsp:txXfrm>
        <a:off x="3269818" y="1210506"/>
        <a:ext cx="1815968" cy="551142"/>
      </dsp:txXfrm>
    </dsp:sp>
    <dsp:sp modelId="{A5B86788-4663-4E07-8D0D-FDA9F5BBD31D}">
      <dsp:nvSpPr>
        <dsp:cNvPr id="0" name=""/>
        <dsp:cNvSpPr/>
      </dsp:nvSpPr>
      <dsp:spPr>
        <a:xfrm rot="11058362">
          <a:off x="1873667" y="1364097"/>
          <a:ext cx="136826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68267" y="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D62816-07E8-4206-8EBC-5F94216D160C}">
      <dsp:nvSpPr>
        <dsp:cNvPr id="0" name=""/>
        <dsp:cNvSpPr/>
      </dsp:nvSpPr>
      <dsp:spPr>
        <a:xfrm>
          <a:off x="0" y="936116"/>
          <a:ext cx="1875598" cy="6120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Gyventojų pajamų mokestis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219.470,0</a:t>
          </a:r>
          <a:r>
            <a:rPr lang="lt-LT" sz="1050" b="0" i="0" u="none" kern="1200" dirty="0" smtClean="0">
              <a:latin typeface="Arial" pitchFamily="34" charset="0"/>
              <a:cs typeface="Arial" pitchFamily="34" charset="0"/>
            </a:rPr>
            <a:t>    </a:t>
          </a:r>
          <a:endParaRPr lang="lt-LT" sz="1050" kern="1200" dirty="0">
            <a:latin typeface="Arial" pitchFamily="34" charset="0"/>
            <a:cs typeface="Arial" pitchFamily="34" charset="0"/>
          </a:endParaRPr>
        </a:p>
      </dsp:txBody>
      <dsp:txXfrm>
        <a:off x="29875" y="965991"/>
        <a:ext cx="1815848" cy="552250"/>
      </dsp:txXfrm>
    </dsp:sp>
    <dsp:sp modelId="{174FCC50-F90E-4E8B-AE7F-6421F6380F1C}">
      <dsp:nvSpPr>
        <dsp:cNvPr id="0" name=""/>
        <dsp:cNvSpPr/>
      </dsp:nvSpPr>
      <dsp:spPr>
        <a:xfrm rot="12384800">
          <a:off x="2351133" y="896309"/>
          <a:ext cx="127856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78567" y="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0E7822-98EE-46DA-B124-97B44649C490}">
      <dsp:nvSpPr>
        <dsp:cNvPr id="0" name=""/>
        <dsp:cNvSpPr/>
      </dsp:nvSpPr>
      <dsp:spPr>
        <a:xfrm>
          <a:off x="863996" y="-72"/>
          <a:ext cx="1875598" cy="6120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Turto mokesčiai, žemės nuomos pajamos ir rinkliavos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b="0" i="0" u="none" kern="1200" dirty="0" smtClean="0">
              <a:latin typeface="Arial" pitchFamily="34" charset="0"/>
              <a:cs typeface="Arial" pitchFamily="34" charset="0"/>
            </a:rPr>
            <a:t>44.776,0</a:t>
          </a:r>
          <a:endParaRPr lang="lt-LT" sz="1050" kern="1200" dirty="0">
            <a:latin typeface="Arial" pitchFamily="34" charset="0"/>
            <a:cs typeface="Arial" pitchFamily="34" charset="0"/>
          </a:endParaRPr>
        </a:p>
      </dsp:txBody>
      <dsp:txXfrm>
        <a:off x="893871" y="29803"/>
        <a:ext cx="1815848" cy="552250"/>
      </dsp:txXfrm>
    </dsp:sp>
    <dsp:sp modelId="{A98D1A70-6FF5-46D5-A73E-ECBFC2633944}">
      <dsp:nvSpPr>
        <dsp:cNvPr id="0" name=""/>
        <dsp:cNvSpPr/>
      </dsp:nvSpPr>
      <dsp:spPr>
        <a:xfrm rot="19927349">
          <a:off x="4684403" y="895747"/>
          <a:ext cx="121879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18794" y="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042D7-6F10-4147-8A24-5ABAD4D784C7}">
      <dsp:nvSpPr>
        <dsp:cNvPr id="0" name=""/>
        <dsp:cNvSpPr/>
      </dsp:nvSpPr>
      <dsp:spPr>
        <a:xfrm>
          <a:off x="5472000" y="30"/>
          <a:ext cx="1875598" cy="61077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Materialinio turto realizavimo pajamos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12.300,0</a:t>
          </a:r>
          <a:endParaRPr lang="lt-LT" sz="1050" kern="1200" dirty="0">
            <a:latin typeface="Arial" pitchFamily="34" charset="0"/>
            <a:cs typeface="Arial" pitchFamily="34" charset="0"/>
          </a:endParaRPr>
        </a:p>
      </dsp:txBody>
      <dsp:txXfrm>
        <a:off x="5501815" y="29845"/>
        <a:ext cx="1815968" cy="551142"/>
      </dsp:txXfrm>
    </dsp:sp>
    <dsp:sp modelId="{942762EE-B36D-4C5B-93B5-121C24F39E35}">
      <dsp:nvSpPr>
        <dsp:cNvPr id="0" name=""/>
        <dsp:cNvSpPr/>
      </dsp:nvSpPr>
      <dsp:spPr>
        <a:xfrm rot="21362051">
          <a:off x="5114115" y="1378134"/>
          <a:ext cx="124137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41372" y="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FF630B-7124-45F9-BEEE-3E6900B2AC7C}">
      <dsp:nvSpPr>
        <dsp:cNvPr id="0" name=""/>
        <dsp:cNvSpPr/>
      </dsp:nvSpPr>
      <dsp:spPr>
        <a:xfrm>
          <a:off x="6354001" y="964805"/>
          <a:ext cx="1875598" cy="61077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Kitos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b="0" i="0" u="none" kern="1200" dirty="0" smtClean="0">
              <a:latin typeface="Arial" pitchFamily="34" charset="0"/>
              <a:cs typeface="Arial" pitchFamily="34" charset="0"/>
            </a:rPr>
            <a:t>4.934,8  </a:t>
          </a:r>
          <a:endParaRPr lang="lt-LT" sz="1050" kern="1200" dirty="0">
            <a:latin typeface="Arial" pitchFamily="34" charset="0"/>
            <a:cs typeface="Arial" pitchFamily="34" charset="0"/>
          </a:endParaRPr>
        </a:p>
      </dsp:txBody>
      <dsp:txXfrm>
        <a:off x="6383816" y="994620"/>
        <a:ext cx="1815968" cy="551142"/>
      </dsp:txXfrm>
    </dsp:sp>
    <dsp:sp modelId="{9C562BE6-980E-4921-85E5-852BC927140A}">
      <dsp:nvSpPr>
        <dsp:cNvPr id="0" name=""/>
        <dsp:cNvSpPr/>
      </dsp:nvSpPr>
      <dsp:spPr>
        <a:xfrm>
          <a:off x="3240008" y="2692547"/>
          <a:ext cx="1875598" cy="610772"/>
        </a:xfrm>
        <a:prstGeom prst="roundRect">
          <a:avLst/>
        </a:prstGeom>
        <a:solidFill>
          <a:schemeClr val="accent3">
            <a:lumMod val="40000"/>
            <a:lumOff val="60000"/>
          </a:schemeClr>
        </a:solidFill>
        <a:ln>
          <a:solidFill>
            <a:schemeClr val="accent3">
              <a:lumMod val="60000"/>
              <a:lumOff val="40000"/>
            </a:schemeClr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Specialiųjų programų lėšos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b="1" kern="1200" dirty="0" smtClean="0">
              <a:latin typeface="Arial" pitchFamily="34" charset="0"/>
              <a:cs typeface="Arial" pitchFamily="34" charset="0"/>
            </a:rPr>
            <a:t>19</a:t>
          </a:r>
          <a:r>
            <a:rPr lang="en-US" sz="1050" b="1" kern="1200" dirty="0" smtClean="0">
              <a:latin typeface="Arial" pitchFamily="34" charset="0"/>
              <a:cs typeface="Arial" pitchFamily="34" charset="0"/>
            </a:rPr>
            <a:t>.</a:t>
          </a:r>
          <a:r>
            <a:rPr lang="lt-LT" sz="1050" b="1" kern="1200" dirty="0" smtClean="0">
              <a:latin typeface="Arial" pitchFamily="34" charset="0"/>
              <a:cs typeface="Arial" pitchFamily="34" charset="0"/>
            </a:rPr>
            <a:t>623,8</a:t>
          </a:r>
        </a:p>
      </dsp:txBody>
      <dsp:txXfrm>
        <a:off x="3269823" y="2722362"/>
        <a:ext cx="1815968" cy="551142"/>
      </dsp:txXfrm>
    </dsp:sp>
    <dsp:sp modelId="{D38ED751-CF82-45F6-AAB5-AA5456F302DF}">
      <dsp:nvSpPr>
        <dsp:cNvPr id="0" name=""/>
        <dsp:cNvSpPr/>
      </dsp:nvSpPr>
      <dsp:spPr>
        <a:xfrm rot="333389">
          <a:off x="5113395" y="3134718"/>
          <a:ext cx="94088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40886" y="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8CCD8E-AC80-4FDA-9C18-AFD41592B5F0}">
      <dsp:nvSpPr>
        <dsp:cNvPr id="0" name=""/>
        <dsp:cNvSpPr/>
      </dsp:nvSpPr>
      <dsp:spPr>
        <a:xfrm>
          <a:off x="6052072" y="2980802"/>
          <a:ext cx="2177527" cy="610772"/>
        </a:xfrm>
        <a:prstGeom prst="roundRect">
          <a:avLst/>
        </a:prstGeom>
        <a:solidFill>
          <a:schemeClr val="accent3">
            <a:lumMod val="40000"/>
            <a:lumOff val="6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Aplinkos apsaugos rėmimo programos pajamos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b="0" i="0" u="none" kern="1200" dirty="0" smtClean="0">
              <a:latin typeface="Arial" pitchFamily="34" charset="0"/>
              <a:cs typeface="Arial" pitchFamily="34" charset="0"/>
            </a:rPr>
            <a:t>1.375,7   </a:t>
          </a:r>
          <a:endParaRPr lang="lt-LT" sz="1050" kern="1200" dirty="0" smtClean="0">
            <a:latin typeface="Arial" pitchFamily="34" charset="0"/>
            <a:cs typeface="Arial" pitchFamily="34" charset="0"/>
          </a:endParaRPr>
        </a:p>
      </dsp:txBody>
      <dsp:txXfrm>
        <a:off x="6081887" y="3010617"/>
        <a:ext cx="2117897" cy="551142"/>
      </dsp:txXfrm>
    </dsp:sp>
    <dsp:sp modelId="{EED736EB-2D4C-4B5E-8216-E2627A9173CE}">
      <dsp:nvSpPr>
        <dsp:cNvPr id="0" name=""/>
        <dsp:cNvSpPr/>
      </dsp:nvSpPr>
      <dsp:spPr>
        <a:xfrm rot="1772228">
          <a:off x="4636260" y="3608680"/>
          <a:ext cx="123881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38813" y="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9AB578-2154-4C46-B895-CF94940178B0}">
      <dsp:nvSpPr>
        <dsp:cNvPr id="0" name=""/>
        <dsp:cNvSpPr/>
      </dsp:nvSpPr>
      <dsp:spPr>
        <a:xfrm>
          <a:off x="5122913" y="3914039"/>
          <a:ext cx="2423394" cy="612000"/>
        </a:xfrm>
        <a:prstGeom prst="roundRect">
          <a:avLst/>
        </a:prstGeom>
        <a:solidFill>
          <a:schemeClr val="accent3">
            <a:lumMod val="40000"/>
            <a:lumOff val="6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00" kern="1200" dirty="0" smtClean="0">
              <a:latin typeface="Arial" pitchFamily="34" charset="0"/>
              <a:cs typeface="Arial" pitchFamily="34" charset="0"/>
            </a:rPr>
            <a:t>BĮ pajamų įmokos už patalpų nuoma ir teikiamas paslaugas</a:t>
          </a:r>
        </a:p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00" kern="1200" dirty="0" smtClean="0">
              <a:latin typeface="Arial" pitchFamily="34" charset="0"/>
              <a:cs typeface="Arial" pitchFamily="34" charset="0"/>
            </a:rPr>
            <a:t>15.463,3</a:t>
          </a:r>
          <a:endParaRPr lang="lt-LT" sz="1000" kern="1200" dirty="0">
            <a:latin typeface="Arial" pitchFamily="34" charset="0"/>
            <a:cs typeface="Arial" pitchFamily="34" charset="0"/>
          </a:endParaRPr>
        </a:p>
      </dsp:txBody>
      <dsp:txXfrm>
        <a:off x="5152788" y="3943914"/>
        <a:ext cx="2363644" cy="552250"/>
      </dsp:txXfrm>
    </dsp:sp>
    <dsp:sp modelId="{83355BF9-540F-4958-9E71-DD7C7945585D}">
      <dsp:nvSpPr>
        <dsp:cNvPr id="0" name=""/>
        <dsp:cNvSpPr/>
      </dsp:nvSpPr>
      <dsp:spPr>
        <a:xfrm rot="9092567">
          <a:off x="2407884" y="3609244"/>
          <a:ext cx="128404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84040" y="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5DC4AD-A526-438A-BA08-0976EE740D87}">
      <dsp:nvSpPr>
        <dsp:cNvPr id="0" name=""/>
        <dsp:cNvSpPr/>
      </dsp:nvSpPr>
      <dsp:spPr>
        <a:xfrm>
          <a:off x="824529" y="3915168"/>
          <a:ext cx="2194947" cy="610772"/>
        </a:xfrm>
        <a:prstGeom prst="roundRect">
          <a:avLst/>
        </a:prstGeom>
        <a:solidFill>
          <a:schemeClr val="accent3">
            <a:lumMod val="40000"/>
            <a:lumOff val="6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Parama socialinės infrastruktūros plėtrai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601,8</a:t>
          </a:r>
        </a:p>
      </dsp:txBody>
      <dsp:txXfrm>
        <a:off x="854344" y="3944983"/>
        <a:ext cx="2135317" cy="551142"/>
      </dsp:txXfrm>
    </dsp:sp>
    <dsp:sp modelId="{14AEED89-6933-4451-BF8A-88F2BBC29404}">
      <dsp:nvSpPr>
        <dsp:cNvPr id="0" name=""/>
        <dsp:cNvSpPr/>
      </dsp:nvSpPr>
      <dsp:spPr>
        <a:xfrm rot="10494956">
          <a:off x="1872903" y="3142061"/>
          <a:ext cx="136979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69798" y="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EBFA7C-D99E-4F84-B70C-1313E1E221DD}">
      <dsp:nvSpPr>
        <dsp:cNvPr id="0" name=""/>
        <dsp:cNvSpPr/>
      </dsp:nvSpPr>
      <dsp:spPr>
        <a:xfrm>
          <a:off x="0" y="2980802"/>
          <a:ext cx="1875598" cy="610772"/>
        </a:xfrm>
        <a:prstGeom prst="roundRect">
          <a:avLst/>
        </a:prstGeom>
        <a:solidFill>
          <a:schemeClr val="accent3">
            <a:lumMod val="40000"/>
            <a:lumOff val="6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Pajamos už parduotus žemės sklypus</a:t>
          </a:r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lt-LT" sz="1050" kern="1200" dirty="0" smtClean="0">
              <a:latin typeface="Arial" pitchFamily="34" charset="0"/>
              <a:cs typeface="Arial" pitchFamily="34" charset="0"/>
            </a:rPr>
            <a:t>2.183,0</a:t>
          </a:r>
        </a:p>
      </dsp:txBody>
      <dsp:txXfrm>
        <a:off x="29815" y="3010617"/>
        <a:ext cx="1815968" cy="5511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0.42982</cdr:x>
      <cdr:y>0.12611</cdr:y>
    </cdr:from>
    <cdr:to>
      <cdr:x>0.73684</cdr:x>
      <cdr:y>0.30329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3528392" y="576064"/>
          <a:ext cx="2520280" cy="8093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lt-LT" sz="1800" b="1" dirty="0" smtClean="0">
              <a:solidFill>
                <a:schemeClr val="tx2">
                  <a:lumMod val="75000"/>
                </a:schemeClr>
              </a:solidFill>
              <a:latin typeface="Arial" pitchFamily="34" charset="0"/>
              <a:cs typeface="Arial" pitchFamily="34" charset="0"/>
            </a:rPr>
            <a:t>Iš viso 471,2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0.48718</cdr:x>
      <cdr:y>0.46157</cdr:y>
    </cdr:from>
    <cdr:to>
      <cdr:x>0.59829</cdr:x>
      <cdr:y>0.57298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104456" y="2088232"/>
          <a:ext cx="936104" cy="50405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lt-LT" sz="1800" b="1" dirty="0" smtClean="0">
              <a:solidFill>
                <a:schemeClr val="tx2">
                  <a:lumMod val="75000"/>
                </a:schemeClr>
              </a:solidFill>
              <a:latin typeface="Arial" pitchFamily="34" charset="0"/>
              <a:cs typeface="Arial" pitchFamily="34" charset="0"/>
            </a:rPr>
            <a:t>426,8</a:t>
          </a:r>
          <a:endParaRPr lang="lt-LT" sz="1800" b="1" dirty="0">
            <a:solidFill>
              <a:schemeClr val="tx2">
                <a:lumMod val="75000"/>
              </a:schemeClr>
            </a:solidFill>
            <a:latin typeface="Arial" pitchFamily="34" charset="0"/>
            <a:cs typeface="Arial" pitchFamily="34" charset="0"/>
          </a:endParaRP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0.28319</cdr:x>
      <cdr:y>0.18933</cdr:y>
    </cdr:from>
    <cdr:to>
      <cdr:x>0.35398</cdr:x>
      <cdr:y>0.24018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304256" y="804366"/>
          <a:ext cx="576064" cy="21602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b="1" dirty="0" smtClean="0">
              <a:latin typeface="Arial" pitchFamily="34" charset="0"/>
              <a:cs typeface="Arial" pitchFamily="34" charset="0"/>
            </a:rPr>
            <a:t>352,9</a:t>
          </a:r>
          <a:endParaRPr lang="lt-LT" sz="1200" b="1" dirty="0"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0.43363</cdr:x>
      <cdr:y>0.17238</cdr:y>
    </cdr:from>
    <cdr:to>
      <cdr:x>0.50442</cdr:x>
      <cdr:y>0.22323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3528392" y="732358"/>
          <a:ext cx="576064" cy="21602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200" b="1" dirty="0" smtClean="0">
              <a:latin typeface="Arial" pitchFamily="34" charset="0"/>
              <a:cs typeface="Arial" pitchFamily="34" charset="0"/>
            </a:rPr>
            <a:t>369,5</a:t>
          </a:r>
          <a:endParaRPr lang="lt-LT" sz="1200" b="1" dirty="0"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0.58407</cdr:x>
      <cdr:y>0.12153</cdr:y>
    </cdr:from>
    <cdr:to>
      <cdr:x>0.65487</cdr:x>
      <cdr:y>0.17238</cdr:y>
    </cdr:to>
    <cdr:sp macro="" textlink="">
      <cdr:nvSpPr>
        <cdr:cNvPr id="4" name="TextBox 1"/>
        <cdr:cNvSpPr txBox="1"/>
      </cdr:nvSpPr>
      <cdr:spPr>
        <a:xfrm xmlns:a="http://schemas.openxmlformats.org/drawingml/2006/main">
          <a:off x="4752528" y="516334"/>
          <a:ext cx="576064" cy="21602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200" b="1" dirty="0" smtClean="0">
              <a:latin typeface="Arial" pitchFamily="34" charset="0"/>
              <a:cs typeface="Arial" pitchFamily="34" charset="0"/>
            </a:rPr>
            <a:t>402,6</a:t>
          </a:r>
          <a:endParaRPr lang="lt-LT" sz="1200" b="1" dirty="0"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0.72566</cdr:x>
      <cdr:y>0.08764</cdr:y>
    </cdr:from>
    <cdr:to>
      <cdr:x>0.79646</cdr:x>
      <cdr:y>0.13848</cdr:y>
    </cdr:to>
    <cdr:sp macro="" textlink="">
      <cdr:nvSpPr>
        <cdr:cNvPr id="5" name="TextBox 1"/>
        <cdr:cNvSpPr txBox="1"/>
      </cdr:nvSpPr>
      <cdr:spPr>
        <a:xfrm xmlns:a="http://schemas.openxmlformats.org/drawingml/2006/main">
          <a:off x="5904656" y="372318"/>
          <a:ext cx="576064" cy="21602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200" b="1" dirty="0" smtClean="0">
              <a:latin typeface="Arial" pitchFamily="34" charset="0"/>
              <a:cs typeface="Arial" pitchFamily="34" charset="0"/>
            </a:rPr>
            <a:t>410,4</a:t>
          </a:r>
          <a:endParaRPr lang="lt-LT" sz="1200" b="1" dirty="0"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0.87611</cdr:x>
      <cdr:y>0.08764</cdr:y>
    </cdr:from>
    <cdr:to>
      <cdr:x>0.9469</cdr:x>
      <cdr:y>0.13848</cdr:y>
    </cdr:to>
    <cdr:sp macro="" textlink="">
      <cdr:nvSpPr>
        <cdr:cNvPr id="6" name="TextBox 1"/>
        <cdr:cNvSpPr txBox="1"/>
      </cdr:nvSpPr>
      <cdr:spPr>
        <a:xfrm xmlns:a="http://schemas.openxmlformats.org/drawingml/2006/main">
          <a:off x="7128792" y="372318"/>
          <a:ext cx="576064" cy="21602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200" b="1" dirty="0" smtClean="0">
              <a:latin typeface="Arial" pitchFamily="34" charset="0"/>
              <a:cs typeface="Arial" pitchFamily="34" charset="0"/>
            </a:rPr>
            <a:t>42</a:t>
          </a:r>
          <a:r>
            <a:rPr lang="lt-LT" sz="1200" b="1" dirty="0" smtClean="0">
              <a:latin typeface="Arial" pitchFamily="34" charset="0"/>
              <a:cs typeface="Arial" pitchFamily="34" charset="0"/>
            </a:rPr>
            <a:t>6</a:t>
          </a:r>
          <a:r>
            <a:rPr lang="en-US" sz="1200" b="1" dirty="0" smtClean="0">
              <a:latin typeface="Arial" pitchFamily="34" charset="0"/>
              <a:cs typeface="Arial" pitchFamily="34" charset="0"/>
            </a:rPr>
            <a:t>,8</a:t>
          </a:r>
          <a:endParaRPr lang="lt-LT" sz="1200" b="1" dirty="0"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0.43142</cdr:x>
      <cdr:y>0.12153</cdr:y>
    </cdr:from>
    <cdr:to>
      <cdr:x>0.50664</cdr:x>
      <cdr:y>0.18933</cdr:y>
    </cdr:to>
    <cdr:sp macro="" textlink="">
      <cdr:nvSpPr>
        <cdr:cNvPr id="7" name="TextBox 6"/>
        <cdr:cNvSpPr txBox="1"/>
      </cdr:nvSpPr>
      <cdr:spPr>
        <a:xfrm xmlns:a="http://schemas.openxmlformats.org/drawingml/2006/main">
          <a:off x="3510390" y="516334"/>
          <a:ext cx="612068" cy="28803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b="1" dirty="0" smtClean="0">
              <a:solidFill>
                <a:srgbClr val="C00000"/>
              </a:solidFill>
              <a:latin typeface="Arial" pitchFamily="34" charset="0"/>
              <a:cs typeface="Arial" pitchFamily="34" charset="0"/>
            </a:rPr>
            <a:t>4,7%</a:t>
          </a:r>
          <a:endParaRPr lang="lt-LT" sz="1200" b="1" dirty="0">
            <a:solidFill>
              <a:srgbClr val="C00000"/>
            </a:solidFill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0.58407</cdr:x>
      <cdr:y>0.07069</cdr:y>
    </cdr:from>
    <cdr:to>
      <cdr:x>0.65487</cdr:x>
      <cdr:y>0.12153</cdr:y>
    </cdr:to>
    <cdr:sp macro="" textlink="">
      <cdr:nvSpPr>
        <cdr:cNvPr id="8" name="TextBox 1"/>
        <cdr:cNvSpPr txBox="1"/>
      </cdr:nvSpPr>
      <cdr:spPr>
        <a:xfrm xmlns:a="http://schemas.openxmlformats.org/drawingml/2006/main">
          <a:off x="4752528" y="300310"/>
          <a:ext cx="576064" cy="21602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200" b="1" dirty="0" smtClean="0">
              <a:solidFill>
                <a:srgbClr val="C00000"/>
              </a:solidFill>
              <a:latin typeface="Arial" pitchFamily="34" charset="0"/>
              <a:cs typeface="Arial" pitchFamily="34" charset="0"/>
            </a:rPr>
            <a:t>9,0%</a:t>
          </a:r>
          <a:endParaRPr lang="lt-LT" sz="1200" b="1" dirty="0">
            <a:solidFill>
              <a:srgbClr val="C00000"/>
            </a:solidFill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0.72566</cdr:x>
      <cdr:y>0.03679</cdr:y>
    </cdr:from>
    <cdr:to>
      <cdr:x>0.79646</cdr:x>
      <cdr:y>0.08764</cdr:y>
    </cdr:to>
    <cdr:sp macro="" textlink="">
      <cdr:nvSpPr>
        <cdr:cNvPr id="9" name="TextBox 1"/>
        <cdr:cNvSpPr txBox="1"/>
      </cdr:nvSpPr>
      <cdr:spPr>
        <a:xfrm xmlns:a="http://schemas.openxmlformats.org/drawingml/2006/main">
          <a:off x="5904656" y="156294"/>
          <a:ext cx="576064" cy="21602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200" b="1" dirty="0" smtClean="0">
              <a:solidFill>
                <a:srgbClr val="C00000"/>
              </a:solidFill>
              <a:latin typeface="Arial" pitchFamily="34" charset="0"/>
              <a:cs typeface="Arial" pitchFamily="34" charset="0"/>
            </a:rPr>
            <a:t>1,9%</a:t>
          </a:r>
          <a:endParaRPr lang="lt-LT" sz="1200" b="1" dirty="0">
            <a:solidFill>
              <a:srgbClr val="C00000"/>
            </a:solidFill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0.87611</cdr:x>
      <cdr:y>0.03679</cdr:y>
    </cdr:from>
    <cdr:to>
      <cdr:x>0.9469</cdr:x>
      <cdr:y>0.08764</cdr:y>
    </cdr:to>
    <cdr:sp macro="" textlink="">
      <cdr:nvSpPr>
        <cdr:cNvPr id="10" name="TextBox 1"/>
        <cdr:cNvSpPr txBox="1"/>
      </cdr:nvSpPr>
      <cdr:spPr>
        <a:xfrm xmlns:a="http://schemas.openxmlformats.org/drawingml/2006/main">
          <a:off x="7128792" y="156294"/>
          <a:ext cx="576064" cy="21602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lt-LT" sz="1200" b="1" dirty="0" smtClean="0">
              <a:solidFill>
                <a:srgbClr val="C00000"/>
              </a:solidFill>
              <a:latin typeface="Arial" pitchFamily="34" charset="0"/>
              <a:cs typeface="Arial" pitchFamily="34" charset="0"/>
            </a:rPr>
            <a:t>4,0</a:t>
          </a:r>
          <a:r>
            <a:rPr lang="en-US" sz="1200" b="1" dirty="0" smtClean="0">
              <a:solidFill>
                <a:srgbClr val="C00000"/>
              </a:solidFill>
              <a:latin typeface="Arial" pitchFamily="34" charset="0"/>
              <a:cs typeface="Arial" pitchFamily="34" charset="0"/>
            </a:rPr>
            <a:t>%</a:t>
          </a:r>
          <a:endParaRPr lang="lt-LT" sz="1200" b="1" dirty="0">
            <a:solidFill>
              <a:srgbClr val="C00000"/>
            </a:solidFill>
            <a:latin typeface="Arial" pitchFamily="34" charset="0"/>
            <a:cs typeface="Arial" pitchFamily="34" charset="0"/>
          </a:endParaRPr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0.47154</cdr:x>
      <cdr:y>0.13636</cdr:y>
    </cdr:from>
    <cdr:to>
      <cdr:x>0.54233</cdr:x>
      <cdr:y>0.18721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176464" y="648072"/>
          <a:ext cx="626986" cy="24166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lt-LT" sz="1200" b="1" dirty="0" smtClean="0">
              <a:latin typeface="Arial" pitchFamily="34" charset="0"/>
              <a:cs typeface="Arial" pitchFamily="34" charset="0"/>
            </a:rPr>
            <a:t>369,5</a:t>
          </a:r>
          <a:endParaRPr lang="lt-LT" sz="1200" b="1" dirty="0"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0.60976</cdr:x>
      <cdr:y>0.09091</cdr:y>
    </cdr:from>
    <cdr:to>
      <cdr:x>0.68055</cdr:x>
      <cdr:y>0.14176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5400600" y="432048"/>
          <a:ext cx="626986" cy="24166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lt-LT" sz="1200" b="1" dirty="0" smtClean="0">
              <a:latin typeface="Arial" pitchFamily="34" charset="0"/>
              <a:cs typeface="Arial" pitchFamily="34" charset="0"/>
            </a:rPr>
            <a:t>402,6</a:t>
          </a:r>
          <a:endParaRPr lang="lt-LT" sz="1200" b="1" dirty="0"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0.73984</cdr:x>
      <cdr:y>0.09091</cdr:y>
    </cdr:from>
    <cdr:to>
      <cdr:x>0.81064</cdr:x>
      <cdr:y>0.14176</cdr:y>
    </cdr:to>
    <cdr:sp macro="" textlink="">
      <cdr:nvSpPr>
        <cdr:cNvPr id="4" name="TextBox 1"/>
        <cdr:cNvSpPr txBox="1"/>
      </cdr:nvSpPr>
      <cdr:spPr>
        <a:xfrm xmlns:a="http://schemas.openxmlformats.org/drawingml/2006/main">
          <a:off x="6552728" y="432048"/>
          <a:ext cx="627074" cy="24166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lt-LT" sz="1200" b="1" dirty="0" smtClean="0">
              <a:latin typeface="Arial" pitchFamily="34" charset="0"/>
              <a:cs typeface="Arial" pitchFamily="34" charset="0"/>
            </a:rPr>
            <a:t>410,4</a:t>
          </a:r>
          <a:endParaRPr lang="lt-LT" sz="1200" b="1" dirty="0"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0.88618</cdr:x>
      <cdr:y>0.04545</cdr:y>
    </cdr:from>
    <cdr:to>
      <cdr:x>0.95697</cdr:x>
      <cdr:y>0.09629</cdr:y>
    </cdr:to>
    <cdr:sp macro="" textlink="">
      <cdr:nvSpPr>
        <cdr:cNvPr id="6" name="TextBox 1"/>
        <cdr:cNvSpPr txBox="1"/>
      </cdr:nvSpPr>
      <cdr:spPr>
        <a:xfrm xmlns:a="http://schemas.openxmlformats.org/drawingml/2006/main">
          <a:off x="7848872" y="216024"/>
          <a:ext cx="626986" cy="24161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200" b="1" dirty="0" smtClean="0">
              <a:latin typeface="Arial" pitchFamily="34" charset="0"/>
              <a:cs typeface="Arial" pitchFamily="34" charset="0"/>
            </a:rPr>
            <a:t>42</a:t>
          </a:r>
          <a:r>
            <a:rPr lang="lt-LT" sz="1200" b="1" dirty="0" smtClean="0">
              <a:latin typeface="Arial" pitchFamily="34" charset="0"/>
              <a:cs typeface="Arial" pitchFamily="34" charset="0"/>
            </a:rPr>
            <a:t>6</a:t>
          </a:r>
          <a:r>
            <a:rPr lang="en-US" sz="1200" b="1" dirty="0" smtClean="0">
              <a:latin typeface="Arial" pitchFamily="34" charset="0"/>
              <a:cs typeface="Arial" pitchFamily="34" charset="0"/>
            </a:rPr>
            <a:t>,8</a:t>
          </a:r>
          <a:endParaRPr lang="lt-LT" sz="1200" b="1" dirty="0"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0.33482</cdr:x>
      <cdr:y>0.15152</cdr:y>
    </cdr:from>
    <cdr:to>
      <cdr:x>0.40561</cdr:x>
      <cdr:y>0.20237</cdr:y>
    </cdr:to>
    <cdr:sp macro="" textlink="">
      <cdr:nvSpPr>
        <cdr:cNvPr id="7" name="TextBox 1"/>
        <cdr:cNvSpPr txBox="1"/>
      </cdr:nvSpPr>
      <cdr:spPr>
        <a:xfrm xmlns:a="http://schemas.openxmlformats.org/drawingml/2006/main">
          <a:off x="2965453" y="720080"/>
          <a:ext cx="626986" cy="24166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lt-LT" sz="1200" b="1" dirty="0" smtClean="0">
              <a:latin typeface="Arial" pitchFamily="34" charset="0"/>
              <a:cs typeface="Arial" pitchFamily="34" charset="0"/>
            </a:rPr>
            <a:t>3</a:t>
          </a:r>
          <a:r>
            <a:rPr lang="en-US" sz="1200" b="1" dirty="0" smtClean="0">
              <a:latin typeface="Arial" pitchFamily="34" charset="0"/>
              <a:cs typeface="Arial" pitchFamily="34" charset="0"/>
            </a:rPr>
            <a:t>52</a:t>
          </a:r>
          <a:r>
            <a:rPr lang="lt-LT" sz="1200" b="1" dirty="0" smtClean="0">
              <a:latin typeface="Arial" pitchFamily="34" charset="0"/>
              <a:cs typeface="Arial" pitchFamily="34" charset="0"/>
            </a:rPr>
            <a:t>,</a:t>
          </a:r>
          <a:r>
            <a:rPr lang="en-US" sz="1200" b="1" dirty="0" smtClean="0">
              <a:latin typeface="Arial" pitchFamily="34" charset="0"/>
              <a:cs typeface="Arial" pitchFamily="34" charset="0"/>
            </a:rPr>
            <a:t>9</a:t>
          </a:r>
          <a:endParaRPr lang="lt-LT" sz="1200" b="1" dirty="0">
            <a:latin typeface="Arial" pitchFamily="34" charset="0"/>
            <a:cs typeface="Arial" pitchFamily="34" charset="0"/>
          </a:endParaRPr>
        </a:p>
      </cdr:txBody>
    </cdr:sp>
  </cdr:relSizeAnchor>
  <cdr:relSizeAnchor xmlns:cdr="http://schemas.openxmlformats.org/drawingml/2006/chartDrawing">
    <cdr:from>
      <cdr:x>0.47581</cdr:x>
      <cdr:y>0.24533</cdr:y>
    </cdr:from>
    <cdr:to>
      <cdr:x>0.54248</cdr:x>
      <cdr:y>0.29876</cdr:y>
    </cdr:to>
    <cdr:sp macro="" textlink="">
      <cdr:nvSpPr>
        <cdr:cNvPr id="8" name="TextBox 5"/>
        <cdr:cNvSpPr txBox="1"/>
      </cdr:nvSpPr>
      <cdr:spPr>
        <a:xfrm xmlns:a="http://schemas.openxmlformats.org/drawingml/2006/main">
          <a:off x="4248472" y="1165954"/>
          <a:ext cx="595296" cy="25392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lt-LT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rgbClr val="FF0000"/>
              </a:solidFill>
            </a:rPr>
            <a:t>32,4%</a:t>
          </a:r>
          <a:endParaRPr lang="lt-LT" sz="1050" b="1" dirty="0"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0.6129</cdr:x>
      <cdr:y>0.21862</cdr:y>
    </cdr:from>
    <cdr:to>
      <cdr:x>0.67957</cdr:x>
      <cdr:y>0.27205</cdr:y>
    </cdr:to>
    <cdr:sp macro="" textlink="">
      <cdr:nvSpPr>
        <cdr:cNvPr id="9" name="TextBox 5"/>
        <cdr:cNvSpPr txBox="1"/>
      </cdr:nvSpPr>
      <cdr:spPr>
        <a:xfrm xmlns:a="http://schemas.openxmlformats.org/drawingml/2006/main">
          <a:off x="5472608" y="1038996"/>
          <a:ext cx="595296" cy="25392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lt-LT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rgbClr val="FF0000"/>
              </a:solidFill>
            </a:rPr>
            <a:t>34,9%</a:t>
          </a:r>
          <a:endParaRPr lang="lt-LT" sz="1050" b="1" dirty="0"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0.75</cdr:x>
      <cdr:y>0.19191</cdr:y>
    </cdr:from>
    <cdr:to>
      <cdr:x>0.81667</cdr:x>
      <cdr:y>0.24534</cdr:y>
    </cdr:to>
    <cdr:sp macro="" textlink="">
      <cdr:nvSpPr>
        <cdr:cNvPr id="10" name="TextBox 5"/>
        <cdr:cNvSpPr txBox="1"/>
      </cdr:nvSpPr>
      <cdr:spPr>
        <a:xfrm xmlns:a="http://schemas.openxmlformats.org/drawingml/2006/main">
          <a:off x="6696744" y="912038"/>
          <a:ext cx="595295" cy="25392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lt-LT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rgbClr val="FF0000"/>
              </a:solidFill>
            </a:rPr>
            <a:t>33,7%</a:t>
          </a:r>
          <a:endParaRPr lang="lt-LT" sz="1050" b="1" dirty="0"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0.8871</cdr:x>
      <cdr:y>0.16667</cdr:y>
    </cdr:from>
    <cdr:to>
      <cdr:x>0.95377</cdr:x>
      <cdr:y>0.22009</cdr:y>
    </cdr:to>
    <cdr:sp macro="" textlink="">
      <cdr:nvSpPr>
        <cdr:cNvPr id="12" name="TextBox 5"/>
        <cdr:cNvSpPr txBox="1"/>
      </cdr:nvSpPr>
      <cdr:spPr>
        <a:xfrm xmlns:a="http://schemas.openxmlformats.org/drawingml/2006/main">
          <a:off x="7920880" y="792088"/>
          <a:ext cx="595296" cy="25388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lt-LT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rgbClr val="FF0000"/>
              </a:solidFill>
            </a:rPr>
            <a:t>29,4%</a:t>
          </a:r>
          <a:endParaRPr lang="lt-LT" sz="1050" b="1" dirty="0"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0.33747</cdr:x>
      <cdr:y>0.43939</cdr:y>
    </cdr:from>
    <cdr:to>
      <cdr:x>0.40414</cdr:x>
      <cdr:y>0.49282</cdr:y>
    </cdr:to>
    <cdr:sp macro="" textlink="">
      <cdr:nvSpPr>
        <cdr:cNvPr id="13" name="TextBox 5"/>
        <cdr:cNvSpPr txBox="1"/>
      </cdr:nvSpPr>
      <cdr:spPr>
        <a:xfrm xmlns:a="http://schemas.openxmlformats.org/drawingml/2006/main">
          <a:off x="2916081" y="2088232"/>
          <a:ext cx="576064" cy="253916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lt-LT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bg1"/>
              </a:solidFill>
            </a:rPr>
            <a:t>55,3%</a:t>
          </a:r>
          <a:endParaRPr lang="lt-LT" sz="1050" b="1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0.47581</cdr:x>
      <cdr:y>0.43939</cdr:y>
    </cdr:from>
    <cdr:to>
      <cdr:x>0.54248</cdr:x>
      <cdr:y>0.49282</cdr:y>
    </cdr:to>
    <cdr:sp macro="" textlink="">
      <cdr:nvSpPr>
        <cdr:cNvPr id="14" name="TextBox 5"/>
        <cdr:cNvSpPr txBox="1"/>
      </cdr:nvSpPr>
      <cdr:spPr>
        <a:xfrm xmlns:a="http://schemas.openxmlformats.org/drawingml/2006/main">
          <a:off x="4248472" y="2088232"/>
          <a:ext cx="595296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bg1"/>
              </a:solidFill>
            </a:rPr>
            <a:t>58%</a:t>
          </a:r>
          <a:endParaRPr lang="lt-LT" sz="1050" b="1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0.6129</cdr:x>
      <cdr:y>0.43939</cdr:y>
    </cdr:from>
    <cdr:to>
      <cdr:x>0.67957</cdr:x>
      <cdr:y>0.49282</cdr:y>
    </cdr:to>
    <cdr:sp macro="" textlink="">
      <cdr:nvSpPr>
        <cdr:cNvPr id="15" name="TextBox 5"/>
        <cdr:cNvSpPr txBox="1"/>
      </cdr:nvSpPr>
      <cdr:spPr>
        <a:xfrm xmlns:a="http://schemas.openxmlformats.org/drawingml/2006/main">
          <a:off x="5472608" y="2088232"/>
          <a:ext cx="595296" cy="25392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bg1"/>
              </a:solidFill>
            </a:rPr>
            <a:t>55,7%</a:t>
          </a:r>
          <a:endParaRPr lang="lt-LT" sz="1050" b="1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0.75</cdr:x>
      <cdr:y>0.42424</cdr:y>
    </cdr:from>
    <cdr:to>
      <cdr:x>0.81667</cdr:x>
      <cdr:y>0.47767</cdr:y>
    </cdr:to>
    <cdr:sp macro="" textlink="">
      <cdr:nvSpPr>
        <cdr:cNvPr id="16" name="TextBox 5"/>
        <cdr:cNvSpPr txBox="1"/>
      </cdr:nvSpPr>
      <cdr:spPr>
        <a:xfrm xmlns:a="http://schemas.openxmlformats.org/drawingml/2006/main">
          <a:off x="6696744" y="2016224"/>
          <a:ext cx="595295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bg1"/>
              </a:solidFill>
            </a:rPr>
            <a:t>56,3%</a:t>
          </a:r>
          <a:endParaRPr lang="lt-LT" sz="1050" b="1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0.8871</cdr:x>
      <cdr:y>0.36364</cdr:y>
    </cdr:from>
    <cdr:to>
      <cdr:x>0.95377</cdr:x>
      <cdr:y>0.41707</cdr:y>
    </cdr:to>
    <cdr:sp macro="" textlink="">
      <cdr:nvSpPr>
        <cdr:cNvPr id="18" name="TextBox 5"/>
        <cdr:cNvSpPr txBox="1"/>
      </cdr:nvSpPr>
      <cdr:spPr>
        <a:xfrm xmlns:a="http://schemas.openxmlformats.org/drawingml/2006/main">
          <a:off x="7920880" y="1728192"/>
          <a:ext cx="595296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bg1"/>
              </a:solidFill>
            </a:rPr>
            <a:t>61,3%</a:t>
          </a:r>
          <a:endParaRPr lang="lt-LT" sz="1050" b="1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0.39409</cdr:x>
      <cdr:y>0.31818</cdr:y>
    </cdr:from>
    <cdr:to>
      <cdr:x>0.46075</cdr:x>
      <cdr:y>0.37161</cdr:y>
    </cdr:to>
    <cdr:sp macro="" textlink="">
      <cdr:nvSpPr>
        <cdr:cNvPr id="19" name="TextBox 5"/>
        <cdr:cNvSpPr txBox="1"/>
      </cdr:nvSpPr>
      <cdr:spPr>
        <a:xfrm xmlns:a="http://schemas.openxmlformats.org/drawingml/2006/main">
          <a:off x="3518821" y="1512168"/>
          <a:ext cx="595206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accent6">
                  <a:lumMod val="75000"/>
                </a:schemeClr>
              </a:solidFill>
            </a:rPr>
            <a:t>1,5%</a:t>
          </a:r>
          <a:endParaRPr lang="lt-LT" sz="1050" b="1" dirty="0">
            <a:solidFill>
              <a:schemeClr val="accent6">
                <a:lumMod val="7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0.52419</cdr:x>
      <cdr:y>0.29876</cdr:y>
    </cdr:from>
    <cdr:to>
      <cdr:x>0.59085</cdr:x>
      <cdr:y>0.35219</cdr:y>
    </cdr:to>
    <cdr:sp macro="" textlink="">
      <cdr:nvSpPr>
        <cdr:cNvPr id="20" name="TextBox 5"/>
        <cdr:cNvSpPr txBox="1"/>
      </cdr:nvSpPr>
      <cdr:spPr>
        <a:xfrm xmlns:a="http://schemas.openxmlformats.org/drawingml/2006/main">
          <a:off x="4680520" y="1419881"/>
          <a:ext cx="595207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accent6">
                  <a:lumMod val="75000"/>
                </a:schemeClr>
              </a:solidFill>
            </a:rPr>
            <a:t>2,7%</a:t>
          </a:r>
          <a:endParaRPr lang="lt-LT" sz="1050" b="1" dirty="0">
            <a:solidFill>
              <a:schemeClr val="accent6">
                <a:lumMod val="7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0.66935</cdr:x>
      <cdr:y>0.28236</cdr:y>
    </cdr:from>
    <cdr:to>
      <cdr:x>0.73602</cdr:x>
      <cdr:y>0.33579</cdr:y>
    </cdr:to>
    <cdr:sp macro="" textlink="">
      <cdr:nvSpPr>
        <cdr:cNvPr id="21" name="TextBox 5"/>
        <cdr:cNvSpPr txBox="1"/>
      </cdr:nvSpPr>
      <cdr:spPr>
        <a:xfrm xmlns:a="http://schemas.openxmlformats.org/drawingml/2006/main">
          <a:off x="5976664" y="1341920"/>
          <a:ext cx="595296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accent6">
                  <a:lumMod val="75000"/>
                </a:schemeClr>
              </a:solidFill>
            </a:rPr>
            <a:t>2,5%</a:t>
          </a:r>
          <a:endParaRPr lang="lt-LT" sz="1050" b="1" dirty="0">
            <a:solidFill>
              <a:schemeClr val="accent6">
                <a:lumMod val="7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0.80645</cdr:x>
      <cdr:y>0.27385</cdr:y>
    </cdr:from>
    <cdr:to>
      <cdr:x>0.87312</cdr:x>
      <cdr:y>0.32728</cdr:y>
    </cdr:to>
    <cdr:sp macro="" textlink="">
      <cdr:nvSpPr>
        <cdr:cNvPr id="22" name="TextBox 5"/>
        <cdr:cNvSpPr txBox="1"/>
      </cdr:nvSpPr>
      <cdr:spPr>
        <a:xfrm xmlns:a="http://schemas.openxmlformats.org/drawingml/2006/main">
          <a:off x="7200800" y="1301460"/>
          <a:ext cx="595296" cy="25392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accent6">
                  <a:lumMod val="75000"/>
                </a:schemeClr>
              </a:solidFill>
            </a:rPr>
            <a:t>2,5%</a:t>
          </a:r>
          <a:endParaRPr lang="lt-LT" sz="1050" b="1" dirty="0">
            <a:solidFill>
              <a:schemeClr val="accent6">
                <a:lumMod val="7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0.39516</cdr:x>
      <cdr:y>0.37879</cdr:y>
    </cdr:from>
    <cdr:to>
      <cdr:x>0.46182</cdr:x>
      <cdr:y>0.43222</cdr:y>
    </cdr:to>
    <cdr:sp macro="" textlink="">
      <cdr:nvSpPr>
        <cdr:cNvPr id="23" name="TextBox 5"/>
        <cdr:cNvSpPr txBox="1"/>
      </cdr:nvSpPr>
      <cdr:spPr>
        <a:xfrm xmlns:a="http://schemas.openxmlformats.org/drawingml/2006/main">
          <a:off x="3528392" y="1800200"/>
          <a:ext cx="595206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accent5">
                  <a:lumMod val="75000"/>
                </a:schemeClr>
              </a:solidFill>
            </a:rPr>
            <a:t>6,6%</a:t>
          </a:r>
          <a:endParaRPr lang="lt-LT" sz="1050" b="1" dirty="0">
            <a:solidFill>
              <a:schemeClr val="accent5">
                <a:lumMod val="7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0.66935</cdr:x>
      <cdr:y>0.34848</cdr:y>
    </cdr:from>
    <cdr:to>
      <cdr:x>0.73602</cdr:x>
      <cdr:y>0.40191</cdr:y>
    </cdr:to>
    <cdr:sp macro="" textlink="">
      <cdr:nvSpPr>
        <cdr:cNvPr id="24" name="TextBox 5"/>
        <cdr:cNvSpPr txBox="1"/>
      </cdr:nvSpPr>
      <cdr:spPr>
        <a:xfrm xmlns:a="http://schemas.openxmlformats.org/drawingml/2006/main">
          <a:off x="5976664" y="1656184"/>
          <a:ext cx="595296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accent5">
                  <a:lumMod val="75000"/>
                </a:schemeClr>
              </a:solidFill>
            </a:rPr>
            <a:t>6,2%</a:t>
          </a:r>
          <a:endParaRPr lang="lt-LT" sz="1050" b="1" dirty="0">
            <a:solidFill>
              <a:schemeClr val="accent5">
                <a:lumMod val="7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0.52419</cdr:x>
      <cdr:y>0.36364</cdr:y>
    </cdr:from>
    <cdr:to>
      <cdr:x>0.59085</cdr:x>
      <cdr:y>0.41707</cdr:y>
    </cdr:to>
    <cdr:sp macro="" textlink="">
      <cdr:nvSpPr>
        <cdr:cNvPr id="25" name="TextBox 5"/>
        <cdr:cNvSpPr txBox="1"/>
      </cdr:nvSpPr>
      <cdr:spPr>
        <a:xfrm xmlns:a="http://schemas.openxmlformats.org/drawingml/2006/main">
          <a:off x="4680520" y="1728192"/>
          <a:ext cx="595207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accent5">
                  <a:lumMod val="75000"/>
                </a:schemeClr>
              </a:solidFill>
            </a:rPr>
            <a:t>6,4%</a:t>
          </a:r>
          <a:endParaRPr lang="lt-LT" sz="1050" b="1" dirty="0">
            <a:solidFill>
              <a:schemeClr val="accent5">
                <a:lumMod val="7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0.80645</cdr:x>
      <cdr:y>0.33333</cdr:y>
    </cdr:from>
    <cdr:to>
      <cdr:x>0.87312</cdr:x>
      <cdr:y>0.38676</cdr:y>
    </cdr:to>
    <cdr:sp macro="" textlink="">
      <cdr:nvSpPr>
        <cdr:cNvPr id="27" name="TextBox 5"/>
        <cdr:cNvSpPr txBox="1"/>
      </cdr:nvSpPr>
      <cdr:spPr>
        <a:xfrm xmlns:a="http://schemas.openxmlformats.org/drawingml/2006/main">
          <a:off x="7200800" y="1584176"/>
          <a:ext cx="595296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accent5">
                  <a:lumMod val="75000"/>
                </a:schemeClr>
              </a:solidFill>
            </a:rPr>
            <a:t>6,3%</a:t>
          </a:r>
          <a:endParaRPr lang="lt-LT" sz="1050" b="1" dirty="0">
            <a:solidFill>
              <a:schemeClr val="accent5">
                <a:lumMod val="7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0.94215</cdr:x>
      <cdr:y>0.29876</cdr:y>
    </cdr:from>
    <cdr:to>
      <cdr:x>1</cdr:x>
      <cdr:y>0.35218</cdr:y>
    </cdr:to>
    <cdr:sp macro="" textlink="">
      <cdr:nvSpPr>
        <cdr:cNvPr id="28" name="TextBox 5"/>
        <cdr:cNvSpPr txBox="1"/>
      </cdr:nvSpPr>
      <cdr:spPr>
        <a:xfrm xmlns:a="http://schemas.openxmlformats.org/drawingml/2006/main">
          <a:off x="8412450" y="1419881"/>
          <a:ext cx="516542" cy="25388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accent5">
                  <a:lumMod val="75000"/>
                </a:schemeClr>
              </a:solidFill>
            </a:rPr>
            <a:t>5,9%</a:t>
          </a:r>
          <a:endParaRPr lang="lt-LT" sz="1050" b="1" dirty="0">
            <a:solidFill>
              <a:schemeClr val="accent5">
                <a:lumMod val="75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0.39436</cdr:x>
      <cdr:y>0.34848</cdr:y>
    </cdr:from>
    <cdr:to>
      <cdr:x>0.46047</cdr:x>
      <cdr:y>0.40191</cdr:y>
    </cdr:to>
    <cdr:sp macro="" textlink="">
      <cdr:nvSpPr>
        <cdr:cNvPr id="29" name="TextBox 5"/>
        <cdr:cNvSpPr txBox="1"/>
      </cdr:nvSpPr>
      <cdr:spPr>
        <a:xfrm xmlns:a="http://schemas.openxmlformats.org/drawingml/2006/main">
          <a:off x="3521276" y="1656184"/>
          <a:ext cx="590296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tx2">
                  <a:lumMod val="50000"/>
                </a:schemeClr>
              </a:solidFill>
            </a:rPr>
            <a:t>0,9%</a:t>
          </a:r>
          <a:endParaRPr lang="lt-LT" sz="1050" b="1" dirty="0">
            <a:solidFill>
              <a:schemeClr val="tx2">
                <a:lumMod val="50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0.66935</cdr:x>
      <cdr:y>0.31818</cdr:y>
    </cdr:from>
    <cdr:to>
      <cdr:x>0.73547</cdr:x>
      <cdr:y>0.37161</cdr:y>
    </cdr:to>
    <cdr:sp macro="" textlink="">
      <cdr:nvSpPr>
        <cdr:cNvPr id="30" name="TextBox 5"/>
        <cdr:cNvSpPr txBox="1"/>
      </cdr:nvSpPr>
      <cdr:spPr>
        <a:xfrm xmlns:a="http://schemas.openxmlformats.org/drawingml/2006/main">
          <a:off x="5976664" y="1512168"/>
          <a:ext cx="590385" cy="25392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tx2">
                  <a:lumMod val="50000"/>
                </a:schemeClr>
              </a:solidFill>
            </a:rPr>
            <a:t>0,6%</a:t>
          </a:r>
          <a:endParaRPr lang="lt-LT" sz="1050" b="1" dirty="0">
            <a:solidFill>
              <a:schemeClr val="tx2">
                <a:lumMod val="50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0.52419</cdr:x>
      <cdr:y>0.33333</cdr:y>
    </cdr:from>
    <cdr:to>
      <cdr:x>0.58204</cdr:x>
      <cdr:y>0.38676</cdr:y>
    </cdr:to>
    <cdr:sp macro="" textlink="">
      <cdr:nvSpPr>
        <cdr:cNvPr id="31" name="TextBox 5"/>
        <cdr:cNvSpPr txBox="1"/>
      </cdr:nvSpPr>
      <cdr:spPr>
        <a:xfrm xmlns:a="http://schemas.openxmlformats.org/drawingml/2006/main">
          <a:off x="4680520" y="1584176"/>
          <a:ext cx="516542" cy="25392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tx2">
                  <a:lumMod val="50000"/>
                </a:schemeClr>
              </a:solidFill>
            </a:rPr>
            <a:t>0,5%</a:t>
          </a:r>
          <a:endParaRPr lang="lt-LT" sz="1050" b="1" dirty="0">
            <a:solidFill>
              <a:schemeClr val="tx2">
                <a:lumMod val="50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0.94215</cdr:x>
      <cdr:y>0.26639</cdr:y>
    </cdr:from>
    <cdr:to>
      <cdr:x>1</cdr:x>
      <cdr:y>0.31982</cdr:y>
    </cdr:to>
    <cdr:sp macro="" textlink="">
      <cdr:nvSpPr>
        <cdr:cNvPr id="32" name="TextBox 5"/>
        <cdr:cNvSpPr txBox="1"/>
      </cdr:nvSpPr>
      <cdr:spPr>
        <a:xfrm xmlns:a="http://schemas.openxmlformats.org/drawingml/2006/main">
          <a:off x="8412450" y="1266029"/>
          <a:ext cx="516542" cy="25392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tx2">
                  <a:lumMod val="50000"/>
                </a:schemeClr>
              </a:solidFill>
            </a:rPr>
            <a:t>3,4%</a:t>
          </a:r>
          <a:endParaRPr lang="lt-LT" sz="1050" b="1" dirty="0">
            <a:solidFill>
              <a:schemeClr val="tx2">
                <a:lumMod val="50000"/>
              </a:schemeClr>
            </a:solidFill>
          </a:endParaRPr>
        </a:p>
      </cdr:txBody>
    </cdr:sp>
  </cdr:relSizeAnchor>
  <cdr:relSizeAnchor xmlns:cdr="http://schemas.openxmlformats.org/drawingml/2006/chartDrawing">
    <cdr:from>
      <cdr:x>0.80645</cdr:x>
      <cdr:y>0.29876</cdr:y>
    </cdr:from>
    <cdr:to>
      <cdr:x>0.87257</cdr:x>
      <cdr:y>0.35219</cdr:y>
    </cdr:to>
    <cdr:sp macro="" textlink="">
      <cdr:nvSpPr>
        <cdr:cNvPr id="34" name="TextBox 5"/>
        <cdr:cNvSpPr txBox="1"/>
      </cdr:nvSpPr>
      <cdr:spPr>
        <a:xfrm xmlns:a="http://schemas.openxmlformats.org/drawingml/2006/main">
          <a:off x="7200800" y="1419881"/>
          <a:ext cx="590385" cy="25392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50" b="1" dirty="0" smtClean="0">
              <a:solidFill>
                <a:schemeClr val="tx2">
                  <a:lumMod val="50000"/>
                </a:schemeClr>
              </a:solidFill>
            </a:rPr>
            <a:t>1,2%</a:t>
          </a:r>
          <a:endParaRPr lang="lt-LT" sz="1050" b="1" dirty="0">
            <a:solidFill>
              <a:schemeClr val="tx2">
                <a:lumMod val="50000"/>
              </a:schemeClr>
            </a:solidFill>
          </a:endParaRPr>
        </a:p>
      </cdr:txBody>
    </cdr:sp>
  </cdr:relSizeAnchor>
</c:userShape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ntraštės vietos rezervavimo ženklas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3" name="Datos vietos rezervavimo ženklas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C5BB27-B541-45E2-8FCB-AD764BAF41ED}" type="datetimeFigureOut">
              <a:rPr lang="lt-LT" smtClean="0"/>
              <a:t>2016.01.18</a:t>
            </a:fld>
            <a:endParaRPr lang="lt-LT"/>
          </a:p>
        </p:txBody>
      </p:sp>
      <p:sp>
        <p:nvSpPr>
          <p:cNvPr id="4" name="Skaidrės vaizdo vietos rezervavimo ženkla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t-LT"/>
          </a:p>
        </p:txBody>
      </p:sp>
      <p:sp>
        <p:nvSpPr>
          <p:cNvPr id="5" name="Pastabų vietos rezervavimo ženkl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lt-LT" smtClean="0"/>
              <a:t>Spustelėję redag. ruoš. teksto stilių</a:t>
            </a:r>
          </a:p>
          <a:p>
            <a:pPr lvl="1"/>
            <a:r>
              <a:rPr lang="lt-LT" smtClean="0"/>
              <a:t>Antras lygmuo</a:t>
            </a:r>
          </a:p>
          <a:p>
            <a:pPr lvl="2"/>
            <a:r>
              <a:rPr lang="lt-LT" smtClean="0"/>
              <a:t>Trečias lygmuo</a:t>
            </a:r>
          </a:p>
          <a:p>
            <a:pPr lvl="3"/>
            <a:r>
              <a:rPr lang="lt-LT" smtClean="0"/>
              <a:t>Ketvirtas lygmuo</a:t>
            </a:r>
          </a:p>
          <a:p>
            <a:pPr lvl="4"/>
            <a:r>
              <a:rPr lang="lt-LT" smtClean="0"/>
              <a:t>Penktas lygmuo</a:t>
            </a:r>
            <a:endParaRPr lang="lt-LT"/>
          </a:p>
        </p:txBody>
      </p:sp>
      <p:sp>
        <p:nvSpPr>
          <p:cNvPr id="6" name="Poraštės vietos rezervavimo ženklas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7" name="Skaidrės numerio vietos rezervavimo ženklas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0AEB63-8A56-419A-9EB5-6FAE7D8C6896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7787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kaidrės vaizdo vietos rezervavimo ženkla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astabų vietos rezervavimo ženkl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eaLnBrk="1" fontAlgn="t" latinLnBrk="0" hangingPunct="1"/>
            <a:r>
              <a:rPr lang="lt-LT" sz="16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301,1</a:t>
            </a:r>
            <a:r>
              <a:rPr lang="lt-LT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mln.  - b</a:t>
            </a:r>
            <a:r>
              <a:rPr lang="es-E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iudžeto pajamos su spec. programų lėšomis</a:t>
            </a:r>
            <a:r>
              <a:rPr lang="lt-LT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iš jų:</a:t>
            </a:r>
            <a:r>
              <a:rPr lang="lt-LT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lt-LT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281,5 mln. – </a:t>
            </a:r>
            <a:r>
              <a:rPr lang="lt-LT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pajamos savarankiškoms f-joms vykdyti; </a:t>
            </a:r>
            <a:r>
              <a:rPr lang="lt-LT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19,6 mln. </a:t>
            </a:r>
            <a:r>
              <a:rPr lang="lt-LT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</a:t>
            </a:r>
            <a:r>
              <a:rPr lang="lt-LT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</a:t>
            </a:r>
            <a:r>
              <a:rPr lang="lt-LT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programų lėšos. </a:t>
            </a:r>
          </a:p>
          <a:p>
            <a:pPr marL="0" marR="0" indent="0" algn="l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19,8 mln. - apyvartos lėšų likučiai 2016-01-01, iš jų: 15,0 mln. – </a:t>
            </a:r>
            <a:r>
              <a:rPr lang="lt-LT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biudžeto pajamų likučiai savarankiškoms f-joms</a:t>
            </a:r>
            <a:r>
              <a:rPr lang="lt-LT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vykdyti; </a:t>
            </a:r>
            <a:r>
              <a:rPr lang="lt-LT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4,8 mln.</a:t>
            </a:r>
            <a:r>
              <a:rPr lang="lt-LT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</a:t>
            </a:r>
            <a:r>
              <a:rPr lang="lt-LT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</a:t>
            </a:r>
            <a:r>
              <a:rPr lang="lt-LT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programų lėšų</a:t>
            </a:r>
            <a:r>
              <a:rPr lang="lt-LT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likučiai.</a:t>
            </a:r>
            <a:endParaRPr lang="lt-LT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lt-LT" dirty="0"/>
          </a:p>
        </p:txBody>
      </p:sp>
      <p:sp>
        <p:nvSpPr>
          <p:cNvPr id="4" name="Skaidrės numerio vietos rezervavimo ženklas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81D8-744E-4893-80F1-D8664804743A}" type="slidenum">
              <a:rPr lang="lt-LT" smtClean="0">
                <a:solidFill>
                  <a:prstClr val="black"/>
                </a:solidFill>
              </a:rPr>
              <a:pPr/>
              <a:t>2</a:t>
            </a:fld>
            <a:endParaRPr lang="lt-LT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277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kaidrės vaizdo vietos rezervavimo ženkla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astabų vietos rezervavimo ženkl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Biudžeto pajamos be dotacijų, mln. </a:t>
            </a:r>
            <a:r>
              <a:rPr lang="lt-LT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Eur</a:t>
            </a:r>
            <a:endParaRPr lang="lt-L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lnSpc>
                <a:spcPct val="150000"/>
              </a:lnSpc>
            </a:pPr>
            <a:r>
              <a:rPr lang="lt-L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2014 įvykdymas	227,2</a:t>
            </a:r>
          </a:p>
          <a:p>
            <a:pPr>
              <a:lnSpc>
                <a:spcPct val="150000"/>
              </a:lnSpc>
            </a:pPr>
            <a:r>
              <a:rPr lang="lt-L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2015 patvirtintas planas	249,7</a:t>
            </a:r>
          </a:p>
          <a:p>
            <a:pPr>
              <a:lnSpc>
                <a:spcPct val="150000"/>
              </a:lnSpc>
            </a:pPr>
            <a:r>
              <a:rPr lang="lt-L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2015 patikslintas planas	262,0</a:t>
            </a:r>
          </a:p>
          <a:p>
            <a:pPr>
              <a:lnSpc>
                <a:spcPct val="150000"/>
              </a:lnSpc>
            </a:pPr>
            <a:r>
              <a:rPr lang="lt-L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2015 įvykdymas	272,0</a:t>
            </a:r>
          </a:p>
          <a:p>
            <a:pPr>
              <a:lnSpc>
                <a:spcPct val="150000"/>
              </a:lnSpc>
            </a:pPr>
            <a:r>
              <a:rPr lang="lt-L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 projektas	301,1</a:t>
            </a:r>
            <a:endParaRPr lang="lt-LT" dirty="0"/>
          </a:p>
        </p:txBody>
      </p:sp>
      <p:sp>
        <p:nvSpPr>
          <p:cNvPr id="4" name="Skaidrės numerio vietos rezervavimo ženklas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53E10-F910-4BC4-8EB3-B87E59FAE4F7}" type="slidenum">
              <a:rPr lang="lt-LT" smtClean="0">
                <a:solidFill>
                  <a:prstClr val="black"/>
                </a:solidFill>
              </a:rPr>
              <a:pPr/>
              <a:t>6</a:t>
            </a:fld>
            <a:endParaRPr lang="lt-LT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485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kaidrės vaizdo vietos rezervavimo ženkla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astabų vietos rezervavimo ženkl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t-LT" dirty="0"/>
          </a:p>
        </p:txBody>
      </p:sp>
      <p:sp>
        <p:nvSpPr>
          <p:cNvPr id="4" name="Skaidrės numerio vietos rezervavimo ženklas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53E10-F910-4BC4-8EB3-B87E59FAE4F7}" type="slidenum">
              <a:rPr lang="lt-LT" smtClean="0"/>
              <a:t>9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151697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140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819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376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Pavadinimas ir lentel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ntraštė 1"/>
          <p:cNvSpPr>
            <a:spLocks noGrp="1"/>
          </p:cNvSpPr>
          <p:nvPr>
            <p:ph type="title"/>
          </p:nvPr>
        </p:nvSpPr>
        <p:spPr>
          <a:xfrm>
            <a:off x="457202" y="274638"/>
            <a:ext cx="8229599" cy="1143000"/>
          </a:xfrm>
        </p:spPr>
        <p:txBody>
          <a:bodyPr/>
          <a:lstStyle/>
          <a:p>
            <a:r>
              <a:rPr lang="lt-LT" smtClean="0"/>
              <a:t>Spustelėkite, jei norite keisite ruoš. pav. stilių</a:t>
            </a:r>
            <a:endParaRPr lang="lt-LT"/>
          </a:p>
        </p:txBody>
      </p:sp>
      <p:sp>
        <p:nvSpPr>
          <p:cNvPr id="3" name="Lentelės vietos rezervavimo ženklas 2"/>
          <p:cNvSpPr>
            <a:spLocks noGrp="1"/>
          </p:cNvSpPr>
          <p:nvPr>
            <p:ph type="tbl" idx="1"/>
          </p:nvPr>
        </p:nvSpPr>
        <p:spPr>
          <a:xfrm>
            <a:off x="457202" y="1600204"/>
            <a:ext cx="8229599" cy="4525963"/>
          </a:xfrm>
        </p:spPr>
        <p:txBody>
          <a:bodyPr/>
          <a:lstStyle/>
          <a:p>
            <a:pPr lvl="0"/>
            <a:endParaRPr lang="lt-LT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94B494-5344-4A60-96DF-A65A56DE6443}" type="slidenum">
              <a:rPr lang="lt-LT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2874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710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552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9358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6897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98651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6815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580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28324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5933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t-L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1908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10814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831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629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018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978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264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710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888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t-L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516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834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t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424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t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chart" Target="../charts/char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87824" y="2348881"/>
            <a:ext cx="3168352" cy="2592288"/>
          </a:xfrm>
        </p:spPr>
        <p:txBody>
          <a:bodyPr>
            <a:normAutofit/>
          </a:bodyPr>
          <a:lstStyle/>
          <a:p>
            <a:r>
              <a:rPr lang="lt-LT" sz="2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Savivaldybės 2016 metų biudžeto projektas</a:t>
            </a:r>
          </a:p>
        </p:txBody>
      </p:sp>
      <p:sp>
        <p:nvSpPr>
          <p:cNvPr id="3" name="Skaidrės numerio vietos rezervavimo ženklas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132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ntraštė 5"/>
          <p:cNvSpPr>
            <a:spLocks noGrp="1"/>
          </p:cNvSpPr>
          <p:nvPr>
            <p:ph type="title"/>
          </p:nvPr>
        </p:nvSpPr>
        <p:spPr>
          <a:xfrm>
            <a:off x="251520" y="620688"/>
            <a:ext cx="7200800" cy="864096"/>
          </a:xfrm>
        </p:spPr>
        <p:txBody>
          <a:bodyPr>
            <a:noAutofit/>
          </a:bodyPr>
          <a:lstStyle/>
          <a:p>
            <a:pPr algn="l"/>
            <a:r>
              <a:rPr lang="lt-LT" sz="1800" b="1" dirty="0" smtClean="0">
                <a:latin typeface="Arial" pitchFamily="34" charset="0"/>
                <a:cs typeface="Arial" pitchFamily="34" charset="0"/>
              </a:rPr>
              <a:t>Vilniaus </a:t>
            </a:r>
            <a:r>
              <a:rPr lang="lt-LT" sz="1800" b="1" dirty="0">
                <a:latin typeface="Arial" pitchFamily="34" charset="0"/>
                <a:cs typeface="Arial" pitchFamily="34" charset="0"/>
              </a:rPr>
              <a:t>miesto savivaldybės 2016 metų biudžeto pajamų plano projekto palyginimas su 2015 </a:t>
            </a:r>
            <a:r>
              <a:rPr lang="lt-LT" sz="1800" b="1" dirty="0" smtClean="0">
                <a:latin typeface="Arial" pitchFamily="34" charset="0"/>
                <a:cs typeface="Arial" pitchFamily="34" charset="0"/>
              </a:rPr>
              <a:t>metais, tūkst. </a:t>
            </a:r>
            <a:r>
              <a:rPr lang="lt-LT" sz="1800" b="1" dirty="0" err="1" smtClean="0">
                <a:latin typeface="Arial" pitchFamily="34" charset="0"/>
                <a:cs typeface="Arial" pitchFamily="34" charset="0"/>
              </a:rPr>
              <a:t>Eur</a:t>
            </a:r>
            <a:r>
              <a:rPr lang="lt-LT" sz="1800" b="1" dirty="0">
                <a:latin typeface="Arial" pitchFamily="34" charset="0"/>
                <a:cs typeface="Arial" pitchFamily="34" charset="0"/>
              </a:rPr>
              <a:t/>
            </a:r>
            <a:br>
              <a:rPr lang="lt-LT" sz="1800" b="1" dirty="0">
                <a:latin typeface="Arial" pitchFamily="34" charset="0"/>
                <a:cs typeface="Arial" pitchFamily="34" charset="0"/>
              </a:rPr>
            </a:br>
            <a:r>
              <a:rPr lang="lt-LT" sz="1800" b="1" dirty="0">
                <a:latin typeface="Arial" pitchFamily="34" charset="0"/>
                <a:cs typeface="Arial" pitchFamily="34" charset="0"/>
              </a:rPr>
              <a:t>(tęsinys)</a:t>
            </a:r>
          </a:p>
        </p:txBody>
      </p:sp>
      <p:graphicFrame>
        <p:nvGraphicFramePr>
          <p:cNvPr id="4" name="Turinio vietos rezervavimo ženklas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1048636"/>
              </p:ext>
            </p:extLst>
          </p:nvPr>
        </p:nvGraphicFramePr>
        <p:xfrm>
          <a:off x="539552" y="1844824"/>
          <a:ext cx="8352930" cy="4176463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35769"/>
                <a:gridCol w="2797284"/>
                <a:gridCol w="923729"/>
                <a:gridCol w="791768"/>
                <a:gridCol w="862184"/>
                <a:gridCol w="726342"/>
                <a:gridCol w="522855"/>
                <a:gridCol w="791768"/>
                <a:gridCol w="501231"/>
              </a:tblGrid>
              <a:tr h="194251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Eil.</a:t>
                      </a:r>
                      <a:r>
                        <a:rPr lang="lt-LT" sz="1200" u="none" strike="noStrike" baseline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 n</a:t>
                      </a: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r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.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Pajamos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biudžeto </a:t>
                      </a:r>
                      <a:r>
                        <a:rPr lang="lt-LT" sz="1200" u="none" strike="noStrike" dirty="0" err="1">
                          <a:effectLst/>
                          <a:latin typeface="Arial" pitchFamily="34" charset="0"/>
                          <a:cs typeface="Arial" pitchFamily="34" charset="0"/>
                        </a:rPr>
                        <a:t>prognozuo-jamos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pajamos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pagal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2015 m. Finansinių rodiklių įstatymą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patvirtintas biudžeto pajamų planas     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biudžeto pajamų plano projektas</a:t>
                      </a:r>
                      <a:endParaRPr lang="pt-BR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Finansinių rodiklių įstatymo su 2015 m. Finansinių rodiklių įstatymu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%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2016 m. biudžeto projekto su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patvirtintu biudžetu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%</a:t>
                      </a:r>
                    </a:p>
                  </a:txBody>
                  <a:tcPr marL="9525" marR="9525" marT="9525" marB="0" anchor="ctr"/>
                </a:tc>
              </a:tr>
              <a:tr h="416248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KITOS PAJAMOS (2.1.+2.2.+2.3.+2.4.)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6.654,3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23.440,0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25.127,1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864,7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13,0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1.687,1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7,2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20330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2.1.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Turto pajamos (2.1.1.+...2.1.5.)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4.013,9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4.115,2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4.284,8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126,1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3,1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169,6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4,1</a:t>
                      </a:r>
                    </a:p>
                  </a:txBody>
                  <a:tcPr marL="9525" marR="9525" marT="9525" marB="0" anchor="ctr"/>
                </a:tc>
              </a:tr>
              <a:tr h="221426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2.1.1.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Palūkanos už paskolas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</a:tr>
              <a:tr h="20330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2.1.2.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Palūkanos už depozitus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-20,3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-20,3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</a:tr>
              <a:tr h="20330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2.1.3.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Dividendai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83,7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83,7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230,0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146,3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174,8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146,3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174,8</a:t>
                      </a:r>
                    </a:p>
                  </a:txBody>
                  <a:tcPr marL="9525" marR="9525" marT="9525" marB="0" anchor="ctr"/>
                </a:tc>
              </a:tr>
              <a:tr h="589798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2.1.4.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Nuomos mokestis už valstybinę žemę ir valstybinio vidaus vandenų fondo vandens telkinius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3.909,9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3.909,9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3.910,0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0,1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0,1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396554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2.1.5.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Mokesčiai už valstybinius gamtos išteklius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101,3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144,8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43,5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42,9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sp>
        <p:nvSpPr>
          <p:cNvPr id="2" name="Skaidrės numerio vietos rezervavimo ženklas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Datos vietos rezervavimo ženklas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0235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ntraštė 5"/>
          <p:cNvSpPr>
            <a:spLocks noGrp="1"/>
          </p:cNvSpPr>
          <p:nvPr>
            <p:ph type="title"/>
          </p:nvPr>
        </p:nvSpPr>
        <p:spPr>
          <a:xfrm>
            <a:off x="395536" y="548680"/>
            <a:ext cx="7128792" cy="792088"/>
          </a:xfrm>
        </p:spPr>
        <p:txBody>
          <a:bodyPr>
            <a:noAutofit/>
          </a:bodyPr>
          <a:lstStyle/>
          <a:p>
            <a:pPr algn="l"/>
            <a:r>
              <a:rPr lang="lt-LT" sz="1800" b="1" dirty="0" smtClean="0">
                <a:latin typeface="Arial" pitchFamily="34" charset="0"/>
                <a:cs typeface="Arial" pitchFamily="34" charset="0"/>
              </a:rPr>
              <a:t>Vilniaus </a:t>
            </a:r>
            <a:r>
              <a:rPr lang="lt-LT" sz="1800" b="1" dirty="0">
                <a:latin typeface="Arial" pitchFamily="34" charset="0"/>
                <a:cs typeface="Arial" pitchFamily="34" charset="0"/>
              </a:rPr>
              <a:t>miesto savivaldybės 2016 metų biudžeto pajamų plano projekto palyginimas su 2015 </a:t>
            </a:r>
            <a:r>
              <a:rPr lang="lt-LT" sz="1800" b="1" dirty="0" smtClean="0">
                <a:latin typeface="Arial" pitchFamily="34" charset="0"/>
                <a:cs typeface="Arial" pitchFamily="34" charset="0"/>
              </a:rPr>
              <a:t>metais, tūkst. </a:t>
            </a:r>
            <a:r>
              <a:rPr lang="lt-LT" sz="1800" b="1" dirty="0" err="1" smtClean="0">
                <a:latin typeface="Arial" pitchFamily="34" charset="0"/>
                <a:cs typeface="Arial" pitchFamily="34" charset="0"/>
              </a:rPr>
              <a:t>Eur</a:t>
            </a:r>
            <a:r>
              <a:rPr lang="lt-LT" sz="1800" b="1" dirty="0" smtClean="0">
                <a:latin typeface="Arial" pitchFamily="34" charset="0"/>
                <a:cs typeface="Arial" pitchFamily="34" charset="0"/>
              </a:rPr>
              <a:t/>
            </a:r>
            <a:br>
              <a:rPr lang="lt-LT" sz="1800" b="1" dirty="0" smtClean="0">
                <a:latin typeface="Arial" pitchFamily="34" charset="0"/>
                <a:cs typeface="Arial" pitchFamily="34" charset="0"/>
              </a:rPr>
            </a:br>
            <a:r>
              <a:rPr lang="lt-LT" sz="1800" b="1" dirty="0" smtClean="0">
                <a:latin typeface="Arial" pitchFamily="34" charset="0"/>
                <a:cs typeface="Arial" pitchFamily="34" charset="0"/>
              </a:rPr>
              <a:t>(tęsinys)</a:t>
            </a:r>
            <a:endParaRPr lang="lt-LT" sz="1800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4" name="Turinio vietos rezervavimo ženklas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8116642"/>
              </p:ext>
            </p:extLst>
          </p:nvPr>
        </p:nvGraphicFramePr>
        <p:xfrm>
          <a:off x="395536" y="1484784"/>
          <a:ext cx="8280920" cy="4767773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32342"/>
                <a:gridCol w="2808018"/>
                <a:gridCol w="752811"/>
                <a:gridCol w="851004"/>
                <a:gridCol w="916465"/>
                <a:gridCol w="851004"/>
                <a:gridCol w="458233"/>
                <a:gridCol w="785542"/>
                <a:gridCol w="425501"/>
              </a:tblGrid>
              <a:tr h="140017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Eil. 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r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.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Pajamos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biudžeto </a:t>
                      </a:r>
                      <a:r>
                        <a:rPr lang="lt-LT" sz="1200" u="none" strike="noStrike" dirty="0" err="1">
                          <a:effectLst/>
                          <a:latin typeface="Arial" pitchFamily="34" charset="0"/>
                          <a:cs typeface="Arial" pitchFamily="34" charset="0"/>
                        </a:rPr>
                        <a:t>prognozuo-jamos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pajamos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pagal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2015 m. Finansinių rodiklių įstatymą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patvirtintas biudžeto pajamų planas     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biudžeto pajamų plano projektas</a:t>
                      </a:r>
                      <a:endParaRPr lang="pt-BR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Finansinių rodiklių įstatymo su 2015 m. Finansinių rodiklių įstatymu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%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2016 m. biudžeto projekto su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patvirtintu biudžetu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%</a:t>
                      </a:r>
                    </a:p>
                    <a:p>
                      <a:pPr algn="ctr" fontAlgn="ctr"/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2.2.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Pajamos už prekes ir paslaugas (2.2.1.+...2.2.3.)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16.602,5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17.463,3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860,8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5,2</a:t>
                      </a:r>
                    </a:p>
                  </a:txBody>
                  <a:tcPr marL="9525" marR="9525" marT="9525" marB="0" anchor="ctr">
                    <a:noFill/>
                  </a:tcPr>
                </a:tc>
              </a:tr>
              <a:tr h="15240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2.2.1.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Pajamos už patalpų nuomą, iš jų: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1.850,6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2.555,6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705,0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38,1</a:t>
                      </a:r>
                    </a:p>
                  </a:txBody>
                  <a:tcPr marL="9525" marR="9525" marT="9525" marB="0" anchor="ctr"/>
                </a:tc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  - Savivaldybės patalpų nuoma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1.303,4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2.000,0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696,6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53,4</a:t>
                      </a:r>
                    </a:p>
                  </a:txBody>
                  <a:tcPr marL="9525" marR="9525" marT="9525" marB="0" anchor="ctr"/>
                </a:tc>
              </a:tr>
              <a:tr h="16192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  - biudžetinių įstaigų patalpų nuoma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547,2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555,6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</a:t>
                      </a:r>
                    </a:p>
                  </a:txBody>
                  <a:tcPr marL="9525" marR="9525" marT="9525" marB="0" anchor="ctr"/>
                </a:tc>
              </a:tr>
              <a:tr h="29713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2.2.2.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Pajamos už atsitiktines paslaugas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287,2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277,2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-10,0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-3,5</a:t>
                      </a:r>
                    </a:p>
                  </a:txBody>
                  <a:tcPr marL="9525" marR="9525" marT="9525" marB="0" anchor="ctr"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2.2.3.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Įmokos už išlaikymą švietimo, socialinės apsaugos ir kitose įstaigose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14.464,7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14.630,5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165,8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1,1</a:t>
                      </a:r>
                    </a:p>
                  </a:txBody>
                  <a:tcPr marL="9525" marR="9525" marT="9525" marB="0" anchor="ctr"/>
                </a:tc>
              </a:tr>
              <a:tr h="23812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2.3.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Pajamos iš baudų ir konfiskacijos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1.047,5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1.047,5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1.252,0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204,5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19,5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204,5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19,5</a:t>
                      </a:r>
                    </a:p>
                  </a:txBody>
                  <a:tcPr marL="9525" marR="9525" marT="9525" marB="0" anchor="ctr"/>
                </a:tc>
              </a:tr>
              <a:tr h="263976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2.4.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Kitos neišvardytos pajamos, iš jų: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1.592,9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1.674,8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2.127,0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534,1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33,5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452,2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27,0</a:t>
                      </a:r>
                    </a:p>
                  </a:txBody>
                  <a:tcPr marL="9525" marR="9525" marT="9525" marB="0" anchor="ctr"/>
                </a:tc>
              </a:tr>
              <a:tr h="193973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 - kitos pajamos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754,8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754,8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1.452,8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698,0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92,5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698,0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92,5</a:t>
                      </a:r>
                    </a:p>
                  </a:txBody>
                  <a:tcPr marL="9525" marR="9525" marT="9525" marB="0" anchor="ctr"/>
                </a:tc>
              </a:tr>
              <a:tr h="216024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lt-LT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- </a:t>
                      </a:r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želdynų atkuriamosios vertės lėšos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72,4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72,4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72,4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</a:tr>
              <a:tr h="272068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lt-LT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- </a:t>
                      </a:r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parama socialinės infrastruktūros plėtrai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765,7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847,6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601,8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-163,9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-245,8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-29,0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sp>
        <p:nvSpPr>
          <p:cNvPr id="2" name="Skaidrės numerio vietos rezervavimo ženklas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Datos vietos rezervavimo ženklas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070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ntraštė 5"/>
          <p:cNvSpPr>
            <a:spLocks noGrp="1"/>
          </p:cNvSpPr>
          <p:nvPr>
            <p:ph type="title"/>
          </p:nvPr>
        </p:nvSpPr>
        <p:spPr>
          <a:xfrm>
            <a:off x="395536" y="476672"/>
            <a:ext cx="7165405" cy="792088"/>
          </a:xfrm>
        </p:spPr>
        <p:txBody>
          <a:bodyPr>
            <a:noAutofit/>
          </a:bodyPr>
          <a:lstStyle/>
          <a:p>
            <a:pPr algn="l"/>
            <a:r>
              <a:rPr lang="lt-LT" sz="1800" b="1" dirty="0" smtClean="0">
                <a:latin typeface="Arial" pitchFamily="34" charset="0"/>
                <a:cs typeface="Arial" pitchFamily="34" charset="0"/>
              </a:rPr>
              <a:t>Vilniaus </a:t>
            </a:r>
            <a:r>
              <a:rPr lang="lt-LT" sz="1800" b="1" dirty="0">
                <a:latin typeface="Arial" pitchFamily="34" charset="0"/>
                <a:cs typeface="Arial" pitchFamily="34" charset="0"/>
              </a:rPr>
              <a:t>miesto savivaldybės 2016 metų biudžeto pajamų plano projekto palyginimas su 2015 </a:t>
            </a:r>
            <a:r>
              <a:rPr lang="lt-LT" sz="1800" b="1" dirty="0" smtClean="0">
                <a:latin typeface="Arial" pitchFamily="34" charset="0"/>
                <a:cs typeface="Arial" pitchFamily="34" charset="0"/>
              </a:rPr>
              <a:t>metais, tūkst. </a:t>
            </a:r>
            <a:r>
              <a:rPr lang="lt-LT" sz="1800" b="1" dirty="0" err="1" smtClean="0">
                <a:latin typeface="Arial" pitchFamily="34" charset="0"/>
                <a:cs typeface="Arial" pitchFamily="34" charset="0"/>
              </a:rPr>
              <a:t>Eur</a:t>
            </a:r>
            <a:r>
              <a:rPr lang="lt-LT" sz="1800" b="1" dirty="0">
                <a:latin typeface="Arial" pitchFamily="34" charset="0"/>
                <a:cs typeface="Arial" pitchFamily="34" charset="0"/>
              </a:rPr>
              <a:t/>
            </a:r>
            <a:br>
              <a:rPr lang="lt-LT" sz="1800" b="1" dirty="0">
                <a:latin typeface="Arial" pitchFamily="34" charset="0"/>
                <a:cs typeface="Arial" pitchFamily="34" charset="0"/>
              </a:rPr>
            </a:br>
            <a:r>
              <a:rPr lang="lt-LT" sz="1800" b="1" dirty="0">
                <a:latin typeface="Arial" pitchFamily="34" charset="0"/>
                <a:cs typeface="Arial" pitchFamily="34" charset="0"/>
              </a:rPr>
              <a:t>(tęsinys)</a:t>
            </a:r>
          </a:p>
        </p:txBody>
      </p:sp>
      <p:graphicFrame>
        <p:nvGraphicFramePr>
          <p:cNvPr id="4" name="Turinio vietos rezervavimo ženklas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3250251"/>
              </p:ext>
            </p:extLst>
          </p:nvPr>
        </p:nvGraphicFramePr>
        <p:xfrm>
          <a:off x="458027" y="1556791"/>
          <a:ext cx="8208912" cy="446509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35023"/>
                <a:gridCol w="2877345"/>
                <a:gridCol w="936104"/>
                <a:gridCol w="823347"/>
                <a:gridCol w="790413"/>
                <a:gridCol w="790413"/>
                <a:gridCol w="395207"/>
                <a:gridCol w="724546"/>
                <a:gridCol w="436514"/>
              </a:tblGrid>
              <a:tr h="180020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Eil. 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r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.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Pajamos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biudžeto </a:t>
                      </a:r>
                      <a:r>
                        <a:rPr lang="lt-LT" sz="1200" u="none" strike="noStrike" dirty="0" err="1">
                          <a:effectLst/>
                          <a:latin typeface="Arial" pitchFamily="34" charset="0"/>
                          <a:cs typeface="Arial" pitchFamily="34" charset="0"/>
                        </a:rPr>
                        <a:t>prognozuo-jamos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pajamos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pagal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2015 m. Finansinių rodiklių įstatymą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patvirtintas biudžeto pajamų planas     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biudžeto pajamų plano projektas</a:t>
                      </a:r>
                      <a:endParaRPr lang="pt-BR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Finansinių rodiklių įstatymo su 2015 m. Finansinių rodiklių įstatymu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%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2016 m. biudžeto projekto su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patvirtintu biudžetu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%</a:t>
                      </a:r>
                    </a:p>
                  </a:txBody>
                  <a:tcPr marL="9525" marR="9525" marT="9525" marB="0" anchor="ctr"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3.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MATERIALIOJO IR NEMATERIALIOJO TURTO REALIZAVIMO PAJAMOS (3.1</a:t>
                      </a:r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.+...3.3.)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1.911,5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1.911,5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14.483,0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571,5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29,9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12.571,5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657,7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211043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3.1.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Žemė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1.737,7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1.737,7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2.183,0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445,3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25,6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445,3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25,6</a:t>
                      </a:r>
                    </a:p>
                  </a:txBody>
                  <a:tcPr marL="9525" marR="9525" marT="9525" marB="0" anchor="ctr"/>
                </a:tc>
              </a:tr>
              <a:tr h="23126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3.2.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Pastatų ir statinių realizavimo pajamos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173,8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173,8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300,0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126,2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72,6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126,2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72,6</a:t>
                      </a:r>
                    </a:p>
                  </a:txBody>
                  <a:tcPr marL="9525" marR="9525" marT="9525" marB="0" anchor="ctr"/>
                </a:tc>
              </a:tr>
              <a:tr h="16192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3.3.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Kito ilgalaikio materialiojo turto realizavimo pajamos (už privatizuojamą Savivaldybės turtą)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12.000,0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12.000,0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385574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IŠ VISO PAJAMŲ (1+2+3) 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215.274,9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239.592,5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301.104,6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47.079,1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21,9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61.512,1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25,7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216024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4.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Apyvartos lėšų </a:t>
                      </a:r>
                      <a:r>
                        <a:rPr lang="lt-LT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likučiai *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10.073,8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-10.073,8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6652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IŠ VISO PAJAMŲ </a:t>
                      </a:r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savarankiškoms </a:t>
                      </a:r>
                    </a:p>
                    <a:p>
                      <a:pPr algn="l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f-joms vykdyti (be </a:t>
                      </a:r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dotacijų) (1+2+3+4)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215.274,9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249.666,3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301.104,6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47.079,1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21,9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51.438,3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20,6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Skaidrės numerio vietos rezervavimo ženklas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7544" y="6021288"/>
            <a:ext cx="8280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* 2016 m. apyvartos lėšų likučiai nėra planuojami pajamose, o numatomi tik asignavimų plane kaip finansavimo šaltinis</a:t>
            </a:r>
            <a:endParaRPr lang="lt-LT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Datos vietos rezervavimo ženklas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2725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ntraštė 5"/>
          <p:cNvSpPr>
            <a:spLocks noGrp="1"/>
          </p:cNvSpPr>
          <p:nvPr>
            <p:ph type="title"/>
          </p:nvPr>
        </p:nvSpPr>
        <p:spPr>
          <a:xfrm>
            <a:off x="323528" y="476672"/>
            <a:ext cx="7200800" cy="792088"/>
          </a:xfrm>
        </p:spPr>
        <p:txBody>
          <a:bodyPr>
            <a:noAutofit/>
          </a:bodyPr>
          <a:lstStyle/>
          <a:p>
            <a:pPr algn="l"/>
            <a:r>
              <a:rPr lang="lt-LT" sz="1800" b="1" dirty="0" smtClean="0">
                <a:latin typeface="Arial" pitchFamily="34" charset="0"/>
                <a:cs typeface="Arial" pitchFamily="34" charset="0"/>
              </a:rPr>
              <a:t>Vilniaus </a:t>
            </a:r>
            <a:r>
              <a:rPr lang="lt-LT" sz="1800" b="1" dirty="0">
                <a:latin typeface="Arial" pitchFamily="34" charset="0"/>
                <a:cs typeface="Arial" pitchFamily="34" charset="0"/>
              </a:rPr>
              <a:t>miesto savivaldybės 2016 metų biudžeto pajamų plano projekto palyginimas su 2015 </a:t>
            </a:r>
            <a:r>
              <a:rPr lang="lt-LT" sz="1800" b="1" dirty="0" smtClean="0">
                <a:latin typeface="Arial" pitchFamily="34" charset="0"/>
                <a:cs typeface="Arial" pitchFamily="34" charset="0"/>
              </a:rPr>
              <a:t>metais, tūkst. </a:t>
            </a:r>
            <a:r>
              <a:rPr lang="lt-LT" sz="1800" b="1" dirty="0" err="1" smtClean="0">
                <a:latin typeface="Arial" pitchFamily="34" charset="0"/>
                <a:cs typeface="Arial" pitchFamily="34" charset="0"/>
              </a:rPr>
              <a:t>Eur</a:t>
            </a:r>
            <a:r>
              <a:rPr lang="lt-LT" sz="1800" b="1" dirty="0">
                <a:latin typeface="Arial" pitchFamily="34" charset="0"/>
                <a:cs typeface="Arial" pitchFamily="34" charset="0"/>
              </a:rPr>
              <a:t/>
            </a:r>
            <a:br>
              <a:rPr lang="lt-LT" sz="1800" b="1" dirty="0">
                <a:latin typeface="Arial" pitchFamily="34" charset="0"/>
                <a:cs typeface="Arial" pitchFamily="34" charset="0"/>
              </a:rPr>
            </a:br>
            <a:r>
              <a:rPr lang="lt-LT" sz="1800" b="1" dirty="0">
                <a:latin typeface="Arial" pitchFamily="34" charset="0"/>
                <a:cs typeface="Arial" pitchFamily="34" charset="0"/>
              </a:rPr>
              <a:t>(tęsinys)</a:t>
            </a:r>
          </a:p>
        </p:txBody>
      </p:sp>
      <p:graphicFrame>
        <p:nvGraphicFramePr>
          <p:cNvPr id="4" name="Turinio vietos rezervavimo ženklas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9697999"/>
              </p:ext>
            </p:extLst>
          </p:nvPr>
        </p:nvGraphicFramePr>
        <p:xfrm>
          <a:off x="179512" y="1484784"/>
          <a:ext cx="8856985" cy="5220481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77055"/>
                <a:gridCol w="3094310"/>
                <a:gridCol w="1071410"/>
                <a:gridCol w="759998"/>
                <a:gridCol w="900463"/>
                <a:gridCol w="896492"/>
                <a:gridCol w="427707"/>
                <a:gridCol w="793961"/>
                <a:gridCol w="435589"/>
              </a:tblGrid>
              <a:tr h="1668496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Eil.</a:t>
                      </a:r>
                      <a:r>
                        <a:rPr lang="lt-LT" sz="1200" u="none" strike="noStrike" baseline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 n</a:t>
                      </a: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r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.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Pajamos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biudžeto </a:t>
                      </a:r>
                      <a:r>
                        <a:rPr lang="lt-LT" sz="1200" u="none" strike="noStrike" dirty="0" err="1">
                          <a:effectLst/>
                          <a:latin typeface="Arial" pitchFamily="34" charset="0"/>
                          <a:cs typeface="Arial" pitchFamily="34" charset="0"/>
                        </a:rPr>
                        <a:t>prognozuo-jamos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pajamos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pagal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2015 m. Finansinių rodiklių įstatymą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patvirtintas biudžeto pajamų planas     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biudžeto pajamų plano projektas</a:t>
                      </a:r>
                      <a:endParaRPr lang="pt-BR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Finansinių rodiklių įstatymo su 2015 m. Finansinių rodiklių įstatymu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%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2016 m. biudžeto projekto su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patvirtintu biudžetu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%</a:t>
                      </a:r>
                      <a:endParaRPr lang="lt-LT" sz="1200" b="1" i="0" u="none" strike="noStrike" dirty="0" smtClean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ctr" fontAlgn="ctr"/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378244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5.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DOTACIJOS</a:t>
                      </a:r>
                      <a:endParaRPr lang="lt-LT" sz="1200" b="1" i="0" u="none" strike="noStrike" dirty="0" smtClean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l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(iš </a:t>
                      </a:r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valstybės biudžeto) (5.1.+5.2.) 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119.849,4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119.849,4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125.673,3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5.823,9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4,9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5.823,9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4,9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35454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5.1.1.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SPECIALIOS TIKSLINĖS DOTACIJOS </a:t>
                      </a:r>
                      <a:b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(pagal </a:t>
                      </a:r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Įstatymo </a:t>
                      </a:r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 priedą), iš jų: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119.849,4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119.849,4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125.412,3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5.562,9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4,6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5.562,9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4,6</a:t>
                      </a:r>
                    </a:p>
                  </a:txBody>
                  <a:tcPr marL="9525" marR="9525" marT="9525" marB="0" anchor="ctr">
                    <a:noFill/>
                  </a:tcPr>
                </a:tc>
              </a:tr>
              <a:tr h="37906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- valstybinėms (valstybės perduotoms savivaldybėms) funkcijoms vykdyti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12.965,5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12.965,5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12.214,4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-751,1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-5,8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-751,1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-5,8</a:t>
                      </a:r>
                    </a:p>
                  </a:txBody>
                  <a:tcPr marL="9525" marR="9525" marT="9525" marB="0" anchor="ctr"/>
                </a:tc>
              </a:tr>
              <a:tr h="193922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- mokinio krepšeliui finansuoti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103.062,1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103.062,1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109.215,0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6.152,9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6,0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6.152,9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6,0</a:t>
                      </a:r>
                    </a:p>
                  </a:txBody>
                  <a:tcPr marL="9525" marR="9525" marT="9525" marB="0" anchor="ctr"/>
                </a:tc>
              </a:tr>
              <a:tr h="378244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- pagal teisės aktus savivaldybėms perduotoms įstaigoms išlaikyti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2.188,0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2.188,0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2.134,8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-53,2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-2,4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-53,2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-2,4</a:t>
                      </a:r>
                    </a:p>
                  </a:txBody>
                  <a:tcPr marL="9525" marR="9525" marT="9525" marB="0" anchor="ctr"/>
                </a:tc>
              </a:tr>
              <a:tr h="378244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- mokykloms ir klasėms, skirtoms mokiniams, turintiems specialiųjų ugdymosi poreikių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1.633,8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1.633,8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1.848,1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214,3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13,1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214,3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13,1</a:t>
                      </a:r>
                    </a:p>
                  </a:txBody>
                  <a:tcPr marL="9525" marR="9525" marT="9525" marB="0" anchor="ctr">
                    <a:noFill/>
                  </a:tcPr>
                </a:tc>
              </a:tr>
              <a:tr h="56256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5.1.2.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PROGNOZUOJAMOS SPECIALIOS TIKSLINĖS DOTACIJOS </a:t>
                      </a:r>
                      <a:endParaRPr lang="lt-LT" sz="1200" b="1" i="0" u="none" strike="noStrike" dirty="0" smtClean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l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(</a:t>
                      </a:r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pagal </a:t>
                      </a:r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Įstatymo </a:t>
                      </a:r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 priedą), iš jų: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261,0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261,0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261,0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</a:tr>
              <a:tr h="378244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 - Valstybės investicijų programoje numatytoms kapitalo investicijoms finansuoti 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261,0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261,0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261,0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noFill/>
                  </a:tcPr>
                </a:tc>
              </a:tr>
              <a:tr h="288087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IŠ VISO PAJAMŲ SU </a:t>
                      </a:r>
                      <a:r>
                        <a:rPr lang="es-ES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DOTACIJOMIS</a:t>
                      </a:r>
                      <a:endParaRPr lang="es-E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335.124,3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369.515,7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426.777,9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52.903,0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15,8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57.262,2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15,5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Skaidrės numerio vietos rezervavimo ženklas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Datos vietos rezervavimo ženklas 2"/>
          <p:cNvSpPr>
            <a:spLocks noGrp="1"/>
          </p:cNvSpPr>
          <p:nvPr>
            <p:ph type="dt" sz="half" idx="10"/>
          </p:nvPr>
        </p:nvSpPr>
        <p:spPr>
          <a:xfrm>
            <a:off x="107504" y="6453336"/>
            <a:ext cx="2133600" cy="365125"/>
          </a:xfrm>
        </p:spPr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</a:p>
        </p:txBody>
      </p:sp>
    </p:spTree>
    <p:extLst>
      <p:ext uri="{BB962C8B-B14F-4D97-AF65-F5344CB8AC3E}">
        <p14:creationId xmlns:p14="http://schemas.microsoft.com/office/powerpoint/2010/main" val="3566515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kaidrės numerio vietos rezervavimo ženklas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tačiakampis 4"/>
          <p:cNvSpPr/>
          <p:nvPr/>
        </p:nvSpPr>
        <p:spPr>
          <a:xfrm>
            <a:off x="611560" y="1582341"/>
            <a:ext cx="813690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lt-LT" sz="1600" b="1" dirty="0" smtClean="0">
                <a:latin typeface="Arial" pitchFamily="34" charset="0"/>
                <a:cs typeface="Arial" pitchFamily="34" charset="0"/>
              </a:rPr>
              <a:t>Savivaldybės biudžeto projekte numatytos pagrindinės </a:t>
            </a:r>
            <a:r>
              <a:rPr lang="en-US" sz="1600" b="1" dirty="0" smtClean="0">
                <a:latin typeface="Arial" pitchFamily="34" charset="0"/>
                <a:cs typeface="Arial" pitchFamily="34" charset="0"/>
              </a:rPr>
              <a:t>S</a:t>
            </a:r>
            <a:r>
              <a:rPr lang="lt-LT" sz="1600" b="1" dirty="0" err="1" smtClean="0">
                <a:latin typeface="Arial" pitchFamily="34" charset="0"/>
                <a:cs typeface="Arial" pitchFamily="34" charset="0"/>
              </a:rPr>
              <a:t>pecialios</a:t>
            </a:r>
            <a:r>
              <a:rPr lang="lt-LT" sz="1600" b="1" dirty="0" smtClean="0">
                <a:latin typeface="Arial" pitchFamily="34" charset="0"/>
                <a:cs typeface="Arial" pitchFamily="34" charset="0"/>
              </a:rPr>
              <a:t> tikslinės dotacijos, skirtos iš Valstybės biudžeto. </a:t>
            </a:r>
            <a:endParaRPr lang="en-US" sz="1600" b="1" dirty="0" smtClean="0">
              <a:latin typeface="Arial" pitchFamily="34" charset="0"/>
              <a:cs typeface="Arial" pitchFamily="34" charset="0"/>
            </a:endParaRPr>
          </a:p>
          <a:p>
            <a:endParaRPr lang="lt-LT" sz="1600" dirty="0">
              <a:latin typeface="Arial" pitchFamily="34" charset="0"/>
              <a:cs typeface="Arial" pitchFamily="34" charset="0"/>
            </a:endParaRPr>
          </a:p>
          <a:p>
            <a:r>
              <a:rPr lang="en-US" sz="1600" b="1" dirty="0" err="1" smtClean="0">
                <a:latin typeface="Arial" pitchFamily="34" charset="0"/>
                <a:cs typeface="Arial" pitchFamily="34" charset="0"/>
              </a:rPr>
              <a:t>Papildomai</a:t>
            </a:r>
            <a:r>
              <a:rPr lang="en-US" sz="1600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lt-LT" sz="1600" b="1" dirty="0" smtClean="0">
                <a:latin typeface="Arial" pitchFamily="34" charset="0"/>
                <a:cs typeface="Arial" pitchFamily="34" charset="0"/>
              </a:rPr>
              <a:t>dar </a:t>
            </a:r>
            <a:r>
              <a:rPr lang="lt-LT" sz="1600" b="1" dirty="0">
                <a:latin typeface="Arial" pitchFamily="34" charset="0"/>
                <a:cs typeface="Arial" pitchFamily="34" charset="0"/>
              </a:rPr>
              <a:t>turėsime </a:t>
            </a:r>
            <a:r>
              <a:rPr lang="lt-LT" sz="1600" b="1">
                <a:latin typeface="Arial" pitchFamily="34" charset="0"/>
                <a:cs typeface="Arial" pitchFamily="34" charset="0"/>
              </a:rPr>
              <a:t>gauti </a:t>
            </a:r>
            <a:r>
              <a:rPr lang="lt-LT" sz="1600" b="1" smtClean="0">
                <a:latin typeface="Arial" pitchFamily="34" charset="0"/>
                <a:cs typeface="Arial" pitchFamily="34" charset="0"/>
              </a:rPr>
              <a:t>specialias tikslines </a:t>
            </a:r>
            <a:r>
              <a:rPr lang="lt-LT" sz="1600" b="1" dirty="0" smtClean="0">
                <a:latin typeface="Arial" pitchFamily="34" charset="0"/>
                <a:cs typeface="Arial" pitchFamily="34" charset="0"/>
              </a:rPr>
              <a:t>dotacijas </a:t>
            </a:r>
            <a:r>
              <a:rPr lang="lt-LT" sz="1600" b="1" dirty="0">
                <a:latin typeface="Arial" pitchFamily="34" charset="0"/>
                <a:cs typeface="Arial" pitchFamily="34" charset="0"/>
              </a:rPr>
              <a:t>metų eigoje, kurios bus įtrauktos tikslinant </a:t>
            </a:r>
            <a:r>
              <a:rPr lang="lt-LT" sz="1600" b="1" dirty="0" smtClean="0">
                <a:latin typeface="Arial" pitchFamily="34" charset="0"/>
                <a:cs typeface="Arial" pitchFamily="34" charset="0"/>
              </a:rPr>
              <a:t>biudžetą, iš jų:</a:t>
            </a:r>
            <a:endParaRPr lang="lt-LT" sz="1600" b="1" dirty="0">
              <a:latin typeface="Arial" pitchFamily="34" charset="0"/>
              <a:cs typeface="Arial" pitchFamily="34" charset="0"/>
            </a:endParaRPr>
          </a:p>
          <a:p>
            <a:pPr lvl="0"/>
            <a:endParaRPr lang="lt-LT" sz="1600" dirty="0" smtClean="0">
              <a:latin typeface="Arial" pitchFamily="34" charset="0"/>
              <a:cs typeface="Arial" pitchFamily="34" charset="0"/>
            </a:endParaRPr>
          </a:p>
          <a:p>
            <a:pPr marL="285750" lvl="0" indent="-285750">
              <a:buFont typeface="Wingdings" pitchFamily="2" charset="2"/>
              <a:buChar char="q"/>
            </a:pPr>
            <a:r>
              <a:rPr lang="lt-LT" sz="1600" dirty="0" smtClean="0">
                <a:latin typeface="Arial" pitchFamily="34" charset="0"/>
                <a:cs typeface="Arial" pitchFamily="34" charset="0"/>
              </a:rPr>
              <a:t>dotaciją </a:t>
            </a:r>
            <a:r>
              <a:rPr lang="lt-LT" sz="1600" dirty="0">
                <a:latin typeface="Arial" pitchFamily="34" charset="0"/>
                <a:cs typeface="Arial" pitchFamily="34" charset="0"/>
              </a:rPr>
              <a:t>iš Kelių priežiūros ir plėtros programos (Lietuvos automobilių kelių direkcija prie Susisiekimo ministerijos).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lt-LT" sz="1600" dirty="0">
                <a:latin typeface="Arial" pitchFamily="34" charset="0"/>
                <a:cs typeface="Arial" pitchFamily="34" charset="0"/>
              </a:rPr>
              <a:t>Iš įvairių ministerijų ir įstaigų: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lt-LT" sz="1400" dirty="0">
                <a:latin typeface="Arial" pitchFamily="34" charset="0"/>
                <a:cs typeface="Arial" pitchFamily="34" charset="0"/>
              </a:rPr>
              <a:t>Valstybės investicijų 2016-2018 m. programoje numatytoms kapitalo investicijoms finansuoti.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lt-LT" sz="1400" dirty="0">
                <a:latin typeface="Arial" pitchFamily="34" charset="0"/>
                <a:cs typeface="Arial" pitchFamily="34" charset="0"/>
              </a:rPr>
              <a:t>Iš Europos </a:t>
            </a:r>
            <a:r>
              <a:rPr lang="lt-LT" sz="1400" dirty="0" smtClean="0">
                <a:latin typeface="Arial" pitchFamily="34" charset="0"/>
                <a:cs typeface="Arial" pitchFamily="34" charset="0"/>
              </a:rPr>
              <a:t>Sąjungos </a:t>
            </a:r>
            <a:r>
              <a:rPr lang="lt-LT" sz="1400" dirty="0">
                <a:latin typeface="Arial" pitchFamily="34" charset="0"/>
                <a:cs typeface="Arial" pitchFamily="34" charset="0"/>
              </a:rPr>
              <a:t>ir kitų </a:t>
            </a:r>
            <a:r>
              <a:rPr lang="lt-LT" sz="1400" dirty="0" smtClean="0">
                <a:latin typeface="Arial" pitchFamily="34" charset="0"/>
                <a:cs typeface="Arial" pitchFamily="34" charset="0"/>
              </a:rPr>
              <a:t>fondų </a:t>
            </a:r>
            <a:r>
              <a:rPr lang="lt-LT" sz="1400" dirty="0">
                <a:latin typeface="Arial" pitchFamily="34" charset="0"/>
                <a:cs typeface="Arial" pitchFamily="34" charset="0"/>
              </a:rPr>
              <a:t>lėšų.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lt-LT" sz="1400" dirty="0">
                <a:latin typeface="Arial" pitchFamily="34" charset="0"/>
                <a:cs typeface="Arial" pitchFamily="34" charset="0"/>
              </a:rPr>
              <a:t>Kitų dotacijų </a:t>
            </a:r>
            <a:r>
              <a:rPr lang="lt-LT" sz="1400" dirty="0" err="1">
                <a:latin typeface="Arial" pitchFamily="34" charset="0"/>
                <a:cs typeface="Arial" pitchFamily="34" charset="0"/>
              </a:rPr>
              <a:t>tarpusavių</a:t>
            </a:r>
            <a:r>
              <a:rPr lang="lt-LT" sz="1400" dirty="0">
                <a:latin typeface="Arial" pitchFamily="34" charset="0"/>
                <a:cs typeface="Arial" pitchFamily="34" charset="0"/>
              </a:rPr>
              <a:t> atsiskaitymais.</a:t>
            </a:r>
          </a:p>
        </p:txBody>
      </p:sp>
      <p:sp>
        <p:nvSpPr>
          <p:cNvPr id="3" name="Datos vietos rezervavimo ženklas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71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700" y="476672"/>
            <a:ext cx="6912768" cy="751918"/>
          </a:xfrm>
        </p:spPr>
        <p:txBody>
          <a:bodyPr>
            <a:normAutofit fontScale="90000"/>
          </a:bodyPr>
          <a:lstStyle/>
          <a:p>
            <a:pPr algn="l"/>
            <a:r>
              <a:rPr lang="lt-LT" sz="1800" b="1" dirty="0">
                <a:latin typeface="Arial" panose="020B0604020202020204" pitchFamily="34" charset="0"/>
                <a:cs typeface="Arial" panose="020B0604020202020204" pitchFamily="34" charset="0"/>
              </a:rPr>
              <a:t>2016 m. asignavimų iš Savivaldybės biudžeto lėšų ir biudžeto lėšų likučio (be </a:t>
            </a:r>
            <a:r>
              <a:rPr lang="lt-LT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spec</a:t>
            </a:r>
            <a:r>
              <a:rPr lang="lt-LT" sz="1800" b="1" dirty="0">
                <a:latin typeface="Arial" panose="020B0604020202020204" pitchFamily="34" charset="0"/>
                <a:cs typeface="Arial" panose="020B0604020202020204" pitchFamily="34" charset="0"/>
              </a:rPr>
              <a:t>. programų lėšų) projekto palyginimas su 2015 m., tūkst. </a:t>
            </a:r>
            <a:r>
              <a:rPr lang="lt-LT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Eur</a:t>
            </a:r>
            <a:endParaRPr lang="lt-LT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23528" y="1340768"/>
            <a:ext cx="648072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kaidrės numerio vietos rezervavimo ženklas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6" name="Lentelė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115663"/>
              </p:ext>
            </p:extLst>
          </p:nvPr>
        </p:nvGraphicFramePr>
        <p:xfrm>
          <a:off x="323527" y="1988840"/>
          <a:ext cx="8496946" cy="259228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937840"/>
                <a:gridCol w="1097470"/>
                <a:gridCol w="827323"/>
                <a:gridCol w="979280"/>
                <a:gridCol w="742902"/>
                <a:gridCol w="1048034"/>
                <a:gridCol w="864097"/>
              </a:tblGrid>
              <a:tr h="21602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patvirtintas planas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jų:</a:t>
                      </a:r>
                      <a:endParaRPr lang="lt-L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projektas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jų:</a:t>
                      </a:r>
                      <a:endParaRPr lang="lt-L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Palyginimas su 2015 m.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jų:</a:t>
                      </a:r>
                      <a:endParaRPr lang="lt-L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</a:tr>
              <a:tr h="725027">
                <a:tc v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skoloms</a:t>
                      </a:r>
                      <a:endParaRPr lang="lt-L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skoloms</a:t>
                      </a:r>
                      <a:endParaRPr lang="lt-L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skoloms</a:t>
                      </a:r>
                      <a:endParaRPr lang="lt-L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</a:tr>
              <a:tr h="540884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Savivaldybės biudžeto lėšos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222.113,5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26.193,4</a:t>
                      </a:r>
                      <a:endParaRPr lang="lt-LT" sz="14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281.480,8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55.480,8</a:t>
                      </a:r>
                      <a:endParaRPr lang="lt-L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59.367,3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29.287,4</a:t>
                      </a:r>
                      <a:endParaRPr lang="lt-LT" sz="14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618938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Savivaldybės lėšų likučiai 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7.410,7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7.410,7</a:t>
                      </a:r>
                      <a:endParaRPr lang="lt-LT" sz="14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15.000,0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15.000,0</a:t>
                      </a:r>
                      <a:endParaRPr lang="lt-LT" sz="14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7.589,3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7.589,3</a:t>
                      </a:r>
                      <a:endParaRPr lang="lt-LT" sz="14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484554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VISO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229.524,2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33.604,1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296.480,8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70.480,8</a:t>
                      </a:r>
                      <a:endParaRPr lang="lt-LT" sz="1400" b="1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66.956,6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36.876,7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sp>
        <p:nvSpPr>
          <p:cNvPr id="4" name="Datos vietos rezervavimo ženklas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059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700" y="476672"/>
            <a:ext cx="6912768" cy="751918"/>
          </a:xfrm>
        </p:spPr>
        <p:txBody>
          <a:bodyPr>
            <a:normAutofit/>
          </a:bodyPr>
          <a:lstStyle/>
          <a:p>
            <a:pPr algn="l"/>
            <a:r>
              <a:rPr lang="lt-LT" sz="1800" b="1" dirty="0">
                <a:latin typeface="Arial" panose="020B0604020202020204" pitchFamily="34" charset="0"/>
                <a:cs typeface="Arial" panose="020B0604020202020204" pitchFamily="34" charset="0"/>
              </a:rPr>
              <a:t>Savivaldybės 2016 m. asignavimų projekto palyginimas su 2015 m., tūkst. </a:t>
            </a:r>
            <a:r>
              <a:rPr lang="lt-LT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Eur</a:t>
            </a:r>
            <a:endParaRPr lang="lt-LT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23528" y="1268760"/>
            <a:ext cx="648072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kaidrės numerio vietos rezervavimo ženklas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4" name="Lentelė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5500823"/>
              </p:ext>
            </p:extLst>
          </p:nvPr>
        </p:nvGraphicFramePr>
        <p:xfrm>
          <a:off x="323528" y="1700808"/>
          <a:ext cx="8444670" cy="415530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433790"/>
                <a:gridCol w="945812"/>
                <a:gridCol w="820462"/>
                <a:gridCol w="855387"/>
                <a:gridCol w="835657"/>
                <a:gridCol w="854649"/>
                <a:gridCol w="698913"/>
              </a:tblGrid>
              <a:tr h="28803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2015 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m. patvirtintas planas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iš jų </a:t>
                      </a:r>
                      <a:endParaRPr lang="lt-LT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projektas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Iš jų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Palyginimas 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su </a:t>
                      </a: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2015m.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sz="12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Iš jų</a:t>
                      </a:r>
                      <a:endParaRPr lang="lt-LT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5555">
                <a:tc v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skoloms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skoloms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skoloms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597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Biudžeto pajamų asignavimai, iš jų: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239.592,4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26.481,0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301.104,6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55.996,8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61.512,2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29.515,8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20597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Biudžeto asignavimai be </a:t>
                      </a:r>
                      <a:r>
                        <a:rPr lang="lt-LT" sz="1200" u="none" strike="noStrike" dirty="0" err="1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spec</a:t>
                      </a: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. programos lėšų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222.113,5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26.193,4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281.480,8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55.480,8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59.367,3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29.287,4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33444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u="none" strike="noStrike" dirty="0" err="1">
                          <a:effectLst/>
                          <a:latin typeface="Arial" pitchFamily="34" charset="0"/>
                          <a:cs typeface="Arial" pitchFamily="34" charset="0"/>
                        </a:rPr>
                        <a:t>Aplinkos</a:t>
                      </a:r>
                      <a:r>
                        <a:rPr lang="pt-BR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pt-BR" sz="1200" u="none" strike="noStrike" dirty="0" err="1">
                          <a:effectLst/>
                          <a:latin typeface="Arial" pitchFamily="34" charset="0"/>
                          <a:cs typeface="Arial" pitchFamily="34" charset="0"/>
                        </a:rPr>
                        <a:t>apsaugos</a:t>
                      </a:r>
                      <a:r>
                        <a:rPr lang="pt-BR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pt-BR" sz="1200" u="none" strike="noStrike" dirty="0" err="1">
                          <a:effectLst/>
                          <a:latin typeface="Arial" pitchFamily="34" charset="0"/>
                          <a:cs typeface="Arial" pitchFamily="34" charset="0"/>
                        </a:rPr>
                        <a:t>rėmimo</a:t>
                      </a:r>
                      <a:r>
                        <a:rPr lang="pt-BR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pt-BR" sz="1200" u="none" strike="noStrike" dirty="0" err="1">
                          <a:effectLst/>
                          <a:latin typeface="Arial" pitchFamily="34" charset="0"/>
                          <a:cs typeface="Arial" pitchFamily="34" charset="0"/>
                        </a:rPr>
                        <a:t>spec</a:t>
                      </a:r>
                      <a:r>
                        <a:rPr lang="pt-BR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. </a:t>
                      </a: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p</a:t>
                      </a:r>
                      <a:r>
                        <a:rPr lang="pt-BR" sz="1200" u="none" strike="noStrike" dirty="0" err="1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rogramai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1.332,2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1.375,7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7,5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43,5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7,5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146686">
                <a:tc>
                  <a:txBody>
                    <a:bodyPr/>
                    <a:lstStyle/>
                    <a:p>
                      <a:pPr algn="ctr" fontAlgn="b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Pajamų už BĮ paslaugas ir patalpų nuomą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15.299,1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15.463,3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164,2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0597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paramos lėšų soc. infrastruktūros plėtrai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847,6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287,6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601,8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508,5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-245,8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220,9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00921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pajamų už parduotus </a:t>
                      </a: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valstybinės 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žemės sklypus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2.183,0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2.183,0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16821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Specialioji tikslinė dotacija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119.849,4</a:t>
                      </a:r>
                      <a:endParaRPr lang="lt-LT" sz="1200" b="1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125.673,3</a:t>
                      </a:r>
                      <a:endParaRPr lang="lt-LT" sz="1200" b="1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5.823,9</a:t>
                      </a:r>
                      <a:endParaRPr lang="lt-LT" sz="1200" b="1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20597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Apyvartos lėšų likučiai, iš jų: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10.712,8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7.927,9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19.827,1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17.436,8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9.114,3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9.508,9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20597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Biudžeto lėšų be </a:t>
                      </a:r>
                      <a:r>
                        <a:rPr lang="lt-LT" sz="1200" u="none" strike="noStrike" dirty="0" err="1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spec</a:t>
                      </a: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. programos lėšų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7.410,7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7.410,7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15.000,0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15.000,0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7.589,3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7.589,3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05979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Aplinkos apsaugos rėmimo spec. programai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639,0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398,0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472,5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-166,5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-398,0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170027">
                <a:tc>
                  <a:txBody>
                    <a:bodyPr/>
                    <a:lstStyle/>
                    <a:p>
                      <a:pPr algn="ctr" fontAlgn="b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Pajamų už BĮ paslaugas ir patalpų nuomą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2.554,0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10,1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1.917,8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-636,2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-10,1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0597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iš paramos lėšų soc. infrastruktūros plėtrai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109,1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109,1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119,6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119,6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10,5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10,5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00921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pajamų už parduotus </a:t>
                      </a:r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valstybinės 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žemės sklypus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2.317,2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2.317,2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2.317,2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2.317,2</a:t>
                      </a:r>
                      <a:endParaRPr lang="lt-LT" sz="12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16821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Skolintos lėšos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63.133,0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52.725,1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24.624,3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2.246,7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38.508,7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50.478,4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35791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viso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433.287,6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87.134,0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471.229,3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75.680,3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37.941,7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11.453,7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Datos vietos rezervavimo ženklas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2016-01-18</a:t>
            </a:r>
          </a:p>
        </p:txBody>
      </p:sp>
    </p:spTree>
    <p:extLst>
      <p:ext uri="{BB962C8B-B14F-4D97-AF65-F5344CB8AC3E}">
        <p14:creationId xmlns:p14="http://schemas.microsoft.com/office/powerpoint/2010/main" val="3775411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ntraštė 5"/>
          <p:cNvSpPr>
            <a:spLocks noGrp="1"/>
          </p:cNvSpPr>
          <p:nvPr>
            <p:ph type="title"/>
          </p:nvPr>
        </p:nvSpPr>
        <p:spPr>
          <a:xfrm>
            <a:off x="323528" y="620688"/>
            <a:ext cx="7128792" cy="648072"/>
          </a:xfrm>
        </p:spPr>
        <p:txBody>
          <a:bodyPr>
            <a:noAutofit/>
          </a:bodyPr>
          <a:lstStyle/>
          <a:p>
            <a:pPr algn="l"/>
            <a:r>
              <a:rPr lang="lt-LT" sz="1800" b="1" dirty="0">
                <a:latin typeface="Arial" pitchFamily="34" charset="0"/>
                <a:cs typeface="Arial" pitchFamily="34" charset="0"/>
              </a:rPr>
              <a:t>Išlaidos Savivaldybės finansiniams įsipareigojimams 2016 metų biudžeto </a:t>
            </a:r>
            <a:r>
              <a:rPr lang="lt-LT" sz="1800" b="1" dirty="0" smtClean="0">
                <a:latin typeface="Arial" pitchFamily="34" charset="0"/>
                <a:cs typeface="Arial" pitchFamily="34" charset="0"/>
              </a:rPr>
              <a:t>projekte</a:t>
            </a:r>
            <a:r>
              <a:rPr lang="lt-LT" sz="1800" b="1" dirty="0">
                <a:latin typeface="Arial" pitchFamily="34" charset="0"/>
                <a:cs typeface="Arial" pitchFamily="34" charset="0"/>
              </a:rPr>
              <a:t>, tūkst. </a:t>
            </a:r>
            <a:r>
              <a:rPr lang="lt-LT" sz="1800" b="1" dirty="0" err="1">
                <a:latin typeface="Arial" pitchFamily="34" charset="0"/>
                <a:cs typeface="Arial" pitchFamily="34" charset="0"/>
              </a:rPr>
              <a:t>Eur</a:t>
            </a:r>
            <a:endParaRPr lang="lt-LT" sz="18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Skaidrės numerio vietos rezervavimo ženklas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4" name="Turinio vietos rezervavimo ženklas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6489657"/>
              </p:ext>
            </p:extLst>
          </p:nvPr>
        </p:nvGraphicFramePr>
        <p:xfrm>
          <a:off x="251520" y="1700808"/>
          <a:ext cx="8712968" cy="4716145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4364845"/>
                <a:gridCol w="1304437"/>
                <a:gridCol w="1053583"/>
                <a:gridCol w="869625"/>
                <a:gridCol w="1120478"/>
              </a:tblGrid>
              <a:tr h="54102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Iš biudžeto lėšų ir biudžeto lėšų likučio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Iš spec. lėšų ir spec. lėšų likučio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Iš skolintų lėšų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Iš viso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2161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I. Paskoloms aptarnauti, iš jų: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37.894,9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37.894,9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Paskolų grąžinimas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29.531,4</a:t>
                      </a:r>
                      <a:endParaRPr lang="lt-LT" sz="1400" b="0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29.531,4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16192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Palūkanų sumokėjimas</a:t>
                      </a:r>
                      <a:endParaRPr lang="lt-LT" sz="1400" b="0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8.363,5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8.363,5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90805">
                <a:tc gridSpan="4">
                  <a:txBody>
                    <a:bodyPr/>
                    <a:lstStyle/>
                    <a:p>
                      <a:pPr algn="ctr" fontAlgn="ctr"/>
                      <a:endParaRPr lang="lt-LT" sz="800" b="0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lt-LT" sz="800" b="0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5750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II. Skoloms pagal skolų atidėjimo ir išdėstymo</a:t>
                      </a:r>
                      <a:b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sutartis, iš jų: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26.462,9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26.462,9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ctr" fontAlgn="b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Savivaldybės kontroliuojamoms įmonėms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2.609,6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2.609,6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16192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Kitiems kreditoriams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12.448,9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12.448,9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16192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Bankams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9.154,4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9.154,4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16192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Skolų atidėjimo sutarčių aptarnavimo kaštams (palūkanoms)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2.250,0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0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2.250,0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3622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III. Kitoms skoloms grąžinti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46.267,9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2.952,8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2.246,7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51.467,4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viso skoloms grąžinti ir palūkanoms mokėti (II+III)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72.730,8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2.952,8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2.246,7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77.930,3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59005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lt-LT" sz="8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800" b="0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</a:tr>
              <a:tr h="24320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VISO I+II+III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110.625,7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2.952,8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2.246,7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115.825,2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13843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jų:</a:t>
                      </a:r>
                      <a:endParaRPr lang="lt-LT" sz="1400" b="0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t-LT"/>
                    </a:p>
                  </a:txBody>
                  <a:tcPr/>
                </a:tc>
              </a:tr>
              <a:tr h="18351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VISO GRĄŽINAMA PASKOLŲ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29.531,4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29.531,4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18351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VISO GRĄŽINAMA SKOLŲ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70.480,8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2.952,8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2.246,7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75.680,3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18351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IŠ VISO SUMOKAMA PALŪKANŲ IR KT.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>
                          <a:effectLst/>
                          <a:latin typeface="Arial" pitchFamily="34" charset="0"/>
                          <a:cs typeface="Arial" pitchFamily="34" charset="0"/>
                        </a:rPr>
                        <a:t>10.613,5</a:t>
                      </a:r>
                      <a:endParaRPr lang="lt-LT" sz="1400" b="1" i="0" u="none" strike="noStrike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10.613,5</a:t>
                      </a:r>
                      <a:endParaRPr lang="lt-LT" sz="1400" b="1" i="0" u="none" strike="noStrike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Datos vietos rezervavimo ženklas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68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268802"/>
            <a:ext cx="6984776" cy="648072"/>
          </a:xfrm>
        </p:spPr>
        <p:txBody>
          <a:bodyPr>
            <a:normAutofit/>
          </a:bodyPr>
          <a:lstStyle/>
          <a:p>
            <a:pPr algn="l" eaLnBrk="0" hangingPunct="0">
              <a:defRPr/>
            </a:pPr>
            <a:r>
              <a:rPr lang="lt-LT" sz="18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cs typeface="Arial" pitchFamily="34" charset="0"/>
              </a:rPr>
              <a:t>2016 m. Savivaldybės biudžeto finansavimo šaltiniai (projektas), mln. </a:t>
            </a:r>
            <a:r>
              <a:rPr lang="lt-LT" sz="1800" b="1" dirty="0" err="1" smtClean="0"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cs typeface="Arial" pitchFamily="34" charset="0"/>
              </a:rPr>
              <a:t>Eur</a:t>
            </a:r>
            <a:r>
              <a:rPr lang="lt-LT" sz="18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cs typeface="Arial" pitchFamily="34" charset="0"/>
              </a:rPr>
              <a:t> </a:t>
            </a:r>
            <a:endParaRPr lang="lt-LT" sz="1800" b="1" i="1" dirty="0"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755576" y="908720"/>
            <a:ext cx="648072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kaidrės numerio vietos rezervavimo ženklas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7" name="Diagrama 6"/>
          <p:cNvGraphicFramePr/>
          <p:nvPr>
            <p:extLst>
              <p:ext uri="{D42A27DB-BD31-4B8C-83A1-F6EECF244321}">
                <p14:modId xmlns:p14="http://schemas.microsoft.com/office/powerpoint/2010/main" val="3104170713"/>
              </p:ext>
            </p:extLst>
          </p:nvPr>
        </p:nvGraphicFramePr>
        <p:xfrm>
          <a:off x="539552" y="1484784"/>
          <a:ext cx="8208912" cy="45680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Datos vietos rezervavimo ženklas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2016-01-18</a:t>
            </a:r>
          </a:p>
        </p:txBody>
      </p:sp>
    </p:spTree>
    <p:extLst>
      <p:ext uri="{BB962C8B-B14F-4D97-AF65-F5344CB8AC3E}">
        <p14:creationId xmlns:p14="http://schemas.microsoft.com/office/powerpoint/2010/main" val="322485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764704"/>
            <a:ext cx="6912768" cy="504478"/>
          </a:xfrm>
        </p:spPr>
        <p:txBody>
          <a:bodyPr>
            <a:normAutofit/>
          </a:bodyPr>
          <a:lstStyle/>
          <a:p>
            <a:pPr algn="l"/>
            <a:r>
              <a:rPr lang="lt-LT" sz="1800" b="1" dirty="0">
                <a:latin typeface="Arial" panose="020B0604020202020204" pitchFamily="34" charset="0"/>
                <a:cs typeface="Arial" panose="020B0604020202020204" pitchFamily="34" charset="0"/>
              </a:rPr>
              <a:t>Savivaldybės </a:t>
            </a:r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2016 m. </a:t>
            </a:r>
            <a:r>
              <a:rPr lang="lt-LT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biudžeto pajamų struktūra, mln. </a:t>
            </a:r>
            <a:r>
              <a:rPr lang="lt-LT" sz="18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Eur</a:t>
            </a:r>
            <a:endParaRPr lang="lt-LT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827584" y="1268760"/>
            <a:ext cx="648072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kaidrės numerio vietos rezervavimo ženklas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3044401730"/>
              </p:ext>
            </p:extLst>
          </p:nvPr>
        </p:nvGraphicFramePr>
        <p:xfrm>
          <a:off x="323528" y="1412776"/>
          <a:ext cx="8424936" cy="45242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Datos vietos rezervavimo ženklas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</a:p>
        </p:txBody>
      </p:sp>
    </p:spTree>
    <p:extLst>
      <p:ext uri="{BB962C8B-B14F-4D97-AF65-F5344CB8AC3E}">
        <p14:creationId xmlns:p14="http://schemas.microsoft.com/office/powerpoint/2010/main" val="3347430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ntraštė 1"/>
          <p:cNvSpPr>
            <a:spLocks noGrp="1"/>
          </p:cNvSpPr>
          <p:nvPr>
            <p:ph type="title"/>
          </p:nvPr>
        </p:nvSpPr>
        <p:spPr>
          <a:xfrm>
            <a:off x="899592" y="116632"/>
            <a:ext cx="6408712" cy="980728"/>
          </a:xfrm>
        </p:spPr>
        <p:txBody>
          <a:bodyPr>
            <a:normAutofit/>
          </a:bodyPr>
          <a:lstStyle/>
          <a:p>
            <a:pPr algn="l"/>
            <a:r>
              <a:rPr lang="lt-LT" sz="1800" b="1" dirty="0" smtClean="0">
                <a:latin typeface="Arial" pitchFamily="34" charset="0"/>
                <a:cs typeface="Arial" pitchFamily="34" charset="0"/>
              </a:rPr>
              <a:t>Savivaldybės 2016 </a:t>
            </a:r>
            <a:r>
              <a:rPr lang="lt-LT" sz="1800" b="1" dirty="0" err="1" smtClean="0">
                <a:latin typeface="Arial" pitchFamily="34" charset="0"/>
                <a:cs typeface="Arial" pitchFamily="34" charset="0"/>
              </a:rPr>
              <a:t>m</a:t>
            </a:r>
            <a:r>
              <a:rPr lang="lt-LT" sz="1800" b="1" dirty="0" smtClean="0">
                <a:latin typeface="Arial" pitchFamily="34" charset="0"/>
                <a:cs typeface="Arial" pitchFamily="34" charset="0"/>
              </a:rPr>
              <a:t>. biudžeto pajamos, tūkst. </a:t>
            </a:r>
            <a:r>
              <a:rPr lang="lt-LT" sz="1800" b="1" dirty="0" err="1" smtClean="0">
                <a:latin typeface="Arial" pitchFamily="34" charset="0"/>
                <a:cs typeface="Arial" pitchFamily="34" charset="0"/>
              </a:rPr>
              <a:t>Eur</a:t>
            </a:r>
            <a:endParaRPr lang="lt-LT" sz="1800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5" name="Turinio vietos rezervavimo ženklas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1852531"/>
              </p:ext>
            </p:extLst>
          </p:nvPr>
        </p:nvGraphicFramePr>
        <p:xfrm>
          <a:off x="251520" y="1412776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Skaidrės numerio vietos rezervavimo ženklas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Datos vietos rezervavimo ženklas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</a:p>
        </p:txBody>
      </p:sp>
    </p:spTree>
    <p:extLst>
      <p:ext uri="{BB962C8B-B14F-4D97-AF65-F5344CB8AC3E}">
        <p14:creationId xmlns:p14="http://schemas.microsoft.com/office/powerpoint/2010/main" val="4240305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764704"/>
            <a:ext cx="6912768" cy="504478"/>
          </a:xfrm>
        </p:spPr>
        <p:txBody>
          <a:bodyPr>
            <a:normAutofit fontScale="90000"/>
          </a:bodyPr>
          <a:lstStyle/>
          <a:p>
            <a:pPr algn="l"/>
            <a:r>
              <a:rPr lang="lt-LT" sz="1800" b="1" dirty="0">
                <a:latin typeface="Arial" panose="020B0604020202020204" pitchFamily="34" charset="0"/>
                <a:cs typeface="Arial" panose="020B0604020202020204" pitchFamily="34" charset="0"/>
              </a:rPr>
              <a:t>Savivaldybės biudžeto </a:t>
            </a:r>
            <a:r>
              <a:rPr lang="lt-LT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pajamų dinamika </a:t>
            </a:r>
            <a:r>
              <a:rPr lang="lt-LT" sz="1800" b="1" dirty="0">
                <a:latin typeface="Arial" panose="020B0604020202020204" pitchFamily="34" charset="0"/>
                <a:cs typeface="Arial" panose="020B0604020202020204" pitchFamily="34" charset="0"/>
              </a:rPr>
              <a:t>2014-2016 </a:t>
            </a:r>
            <a:r>
              <a:rPr lang="lt-LT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m., mln. </a:t>
            </a:r>
            <a:r>
              <a:rPr lang="lt-LT" sz="18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Eur</a:t>
            </a:r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lt-LT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kaidrės numerio vietos rezervavimo ženklas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827584" y="1268760"/>
            <a:ext cx="648072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438227190"/>
              </p:ext>
            </p:extLst>
          </p:nvPr>
        </p:nvGraphicFramePr>
        <p:xfrm>
          <a:off x="251520" y="1688530"/>
          <a:ext cx="8136904" cy="42484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Datos vietos rezervavimo ženklas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1217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764704"/>
            <a:ext cx="6912768" cy="504478"/>
          </a:xfrm>
        </p:spPr>
        <p:txBody>
          <a:bodyPr>
            <a:normAutofit fontScale="90000"/>
          </a:bodyPr>
          <a:lstStyle/>
          <a:p>
            <a:pPr algn="l"/>
            <a:r>
              <a:rPr lang="lt-LT" sz="1800" b="1" dirty="0">
                <a:latin typeface="Arial" panose="020B0604020202020204" pitchFamily="34" charset="0"/>
                <a:cs typeface="Arial" panose="020B0604020202020204" pitchFamily="34" charset="0"/>
              </a:rPr>
              <a:t>Savivaldybės biudžeto </a:t>
            </a:r>
            <a:r>
              <a:rPr lang="lt-LT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pajamų struktūra </a:t>
            </a:r>
            <a:r>
              <a:rPr lang="lt-LT" sz="1800" b="1" dirty="0">
                <a:latin typeface="Arial" panose="020B0604020202020204" pitchFamily="34" charset="0"/>
                <a:cs typeface="Arial" panose="020B0604020202020204" pitchFamily="34" charset="0"/>
              </a:rPr>
              <a:t>2014-2016 </a:t>
            </a:r>
            <a:r>
              <a:rPr lang="lt-LT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m., mln. </a:t>
            </a:r>
            <a:r>
              <a:rPr lang="lt-LT" sz="18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Eur</a:t>
            </a:r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lt-LT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83568" y="1196752"/>
            <a:ext cx="648072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kaidrės numerio vietos rezervavimo ženklas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2214505557"/>
              </p:ext>
            </p:extLst>
          </p:nvPr>
        </p:nvGraphicFramePr>
        <p:xfrm>
          <a:off x="107504" y="1412776"/>
          <a:ext cx="8928992" cy="4752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31840" y="2636912"/>
            <a:ext cx="57606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rgbClr val="FF0000"/>
                </a:solidFill>
              </a:rPr>
              <a:t>35,6%</a:t>
            </a:r>
            <a:endParaRPr lang="lt-LT" sz="1050" b="1" dirty="0">
              <a:solidFill>
                <a:srgbClr val="FF0000"/>
              </a:solidFill>
            </a:endParaRPr>
          </a:p>
        </p:txBody>
      </p:sp>
      <p:sp>
        <p:nvSpPr>
          <p:cNvPr id="7" name="Datos vietos rezervavimo ženklas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120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764704"/>
            <a:ext cx="6912768" cy="504478"/>
          </a:xfrm>
        </p:spPr>
        <p:txBody>
          <a:bodyPr>
            <a:normAutofit fontScale="90000"/>
          </a:bodyPr>
          <a:lstStyle/>
          <a:p>
            <a:pPr algn="l"/>
            <a:r>
              <a:rPr lang="lt-LT" sz="1800" b="1" dirty="0">
                <a:latin typeface="Arial" panose="020B0604020202020204" pitchFamily="34" charset="0"/>
                <a:cs typeface="Arial" panose="020B0604020202020204" pitchFamily="34" charset="0"/>
              </a:rPr>
              <a:t>Savivaldybės biudžeto pajamos 2014-2016 </a:t>
            </a:r>
            <a:r>
              <a:rPr lang="lt-LT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m.</a:t>
            </a:r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(be </a:t>
            </a:r>
            <a:r>
              <a:rPr lang="en-US" sz="18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dotacij</a:t>
            </a:r>
            <a:r>
              <a:rPr lang="lt-LT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ų), mln. </a:t>
            </a:r>
            <a:r>
              <a:rPr lang="lt-LT" sz="18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Eur</a:t>
            </a:r>
            <a:endParaRPr lang="lt-LT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kaidrės numerio vietos rezervavimo ženklas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827584" y="1268760"/>
            <a:ext cx="648072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1992296148"/>
              </p:ext>
            </p:extLst>
          </p:nvPr>
        </p:nvGraphicFramePr>
        <p:xfrm>
          <a:off x="251520" y="1688530"/>
          <a:ext cx="8136904" cy="42484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Datos vietos rezervavimo ženklas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0875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ntraštė 5"/>
          <p:cNvSpPr>
            <a:spLocks noGrp="1"/>
          </p:cNvSpPr>
          <p:nvPr>
            <p:ph type="title"/>
          </p:nvPr>
        </p:nvSpPr>
        <p:spPr>
          <a:xfrm>
            <a:off x="251520" y="332656"/>
            <a:ext cx="7128792" cy="648072"/>
          </a:xfrm>
        </p:spPr>
        <p:txBody>
          <a:bodyPr>
            <a:noAutofit/>
          </a:bodyPr>
          <a:lstStyle/>
          <a:p>
            <a:pPr algn="l"/>
            <a:r>
              <a:rPr lang="lt-LT" sz="1800" b="1" dirty="0" smtClean="0">
                <a:latin typeface="Arial" pitchFamily="34" charset="0"/>
                <a:cs typeface="Arial" pitchFamily="34" charset="0"/>
              </a:rPr>
              <a:t>Vilniaus </a:t>
            </a:r>
            <a:r>
              <a:rPr lang="lt-LT" sz="1800" b="1" dirty="0">
                <a:latin typeface="Arial" pitchFamily="34" charset="0"/>
                <a:cs typeface="Arial" pitchFamily="34" charset="0"/>
              </a:rPr>
              <a:t>miesto savivaldybės 2016 metų biudžeto pajamų plano projekto palyginimas su 2015 </a:t>
            </a:r>
            <a:r>
              <a:rPr lang="lt-LT" sz="1800" b="1" dirty="0" smtClean="0">
                <a:latin typeface="Arial" pitchFamily="34" charset="0"/>
                <a:cs typeface="Arial" pitchFamily="34" charset="0"/>
              </a:rPr>
              <a:t>metais, tūkst. </a:t>
            </a:r>
            <a:r>
              <a:rPr lang="lt-LT" sz="1800" b="1" dirty="0" err="1" smtClean="0">
                <a:latin typeface="Arial" pitchFamily="34" charset="0"/>
                <a:cs typeface="Arial" pitchFamily="34" charset="0"/>
              </a:rPr>
              <a:t>Eur</a:t>
            </a:r>
            <a:r>
              <a:rPr lang="lt-LT" sz="1800" b="1" dirty="0" smtClean="0">
                <a:latin typeface="Arial" pitchFamily="34" charset="0"/>
                <a:cs typeface="Arial" pitchFamily="34" charset="0"/>
              </a:rPr>
              <a:t>.</a:t>
            </a:r>
            <a:endParaRPr lang="lt-LT" sz="1800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4" name="Turinio vietos rezervavimo ženklas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6243217"/>
              </p:ext>
            </p:extLst>
          </p:nvPr>
        </p:nvGraphicFramePr>
        <p:xfrm>
          <a:off x="107504" y="1556792"/>
          <a:ext cx="8928991" cy="4768185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58856"/>
                <a:gridCol w="3165760"/>
                <a:gridCol w="934836"/>
                <a:gridCol w="928437"/>
                <a:gridCol w="851066"/>
                <a:gridCol w="928437"/>
                <a:gridCol w="386848"/>
                <a:gridCol w="851066"/>
                <a:gridCol w="423685"/>
              </a:tblGrid>
              <a:tr h="140017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Eil. </a:t>
                      </a:r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lt-LT" sz="14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r</a:t>
                      </a:r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.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4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Pajamos</a:t>
                      </a:r>
                      <a:endParaRPr lang="lt-LT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biudžeto </a:t>
                      </a:r>
                      <a:r>
                        <a:rPr lang="lt-LT" sz="1200" u="none" strike="noStrike" dirty="0" err="1">
                          <a:effectLst/>
                          <a:latin typeface="Arial" pitchFamily="34" charset="0"/>
                          <a:cs typeface="Arial" pitchFamily="34" charset="0"/>
                        </a:rPr>
                        <a:t>prognozuo-jamos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pajamos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pagal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2015 m. Finansinių rodiklių įstatymą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patvirtintas biudžeto pajamų planas     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biudžeto pajamų plano projektas</a:t>
                      </a:r>
                      <a:endParaRPr lang="pt-BR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Finansinių rodiklių įstatymo su 2015 m. Finansinių rodiklių įstatymu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%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2016 m. biudžeto projekto su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patvirtintu biudžetu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</a:t>
                      </a:r>
                    </a:p>
                  </a:txBody>
                  <a:tcPr marL="9525" marR="9525" marT="9525" marB="0" anchor="ctr"/>
                </a:tc>
              </a:tr>
              <a:tr h="32191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1.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MOKESČIAI (1.1.+1.2.+1.3.+1.4.)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206.709,1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214.241,0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261.494,5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45.642,9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22,1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47.253,5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22,1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6195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Gyventojų pajamų mokestis Vilniaus miesto savivaldybės teritorijoje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503.809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100 proc.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503.809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100 proc.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571.074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100 proc.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67.265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13,4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67.265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13,4</a:t>
                      </a:r>
                    </a:p>
                  </a:txBody>
                  <a:tcPr marL="9525" marR="9525" marT="9525" marB="0"/>
                </a:tc>
              </a:tr>
              <a:tr h="32385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GPM dalis tenkanti visų savivaldybių biudžetams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l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pagal Finansinių rodiklių įstatymą (proc.)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366.773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72,80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366.773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72,80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431.104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75,49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64.331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2,69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17,5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64.331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2,69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17,5</a:t>
                      </a:r>
                    </a:p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/>
                </a:tc>
              </a:tr>
              <a:tr h="45720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1.1.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Gyventojų pajamų mokestis     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l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tenkantis Vilniaus m. savivaldybei pagal Finansinių rodiklių įstatymo projekto 7 priedą (procentais)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176.051,1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48,0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176.051,1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48,0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198.092,0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45,95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22.040,9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2,05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12,5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22.040,9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endParaRPr lang="lt-LT" sz="1200" u="none" strike="noStrike" dirty="0" smtClean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algn="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2,05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12,5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/>
                </a:tc>
              </a:tr>
              <a:tr h="49530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1.2.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Gyventojų pajamų mokestis iš Iždo sąskaitos išlaidų struktūrų skirtumams išlyginti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21.378,0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21.378,0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21.378,0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</a:tr>
              <a:tr h="345122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Iš viso gyventojų pajamų mokesčio (1.1.+1.2.)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176.051,1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176.051,1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219.470,0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43.418,9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24,7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43.418,9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24,7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Skaidrės numerio vietos rezervavimo ženklas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Datos vietos rezervavimo ženklas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433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ntraštė 5"/>
          <p:cNvSpPr>
            <a:spLocks noGrp="1"/>
          </p:cNvSpPr>
          <p:nvPr>
            <p:ph type="title"/>
          </p:nvPr>
        </p:nvSpPr>
        <p:spPr>
          <a:xfrm>
            <a:off x="251520" y="404664"/>
            <a:ext cx="7128792" cy="792088"/>
          </a:xfrm>
        </p:spPr>
        <p:txBody>
          <a:bodyPr>
            <a:noAutofit/>
          </a:bodyPr>
          <a:lstStyle/>
          <a:p>
            <a:pPr algn="l"/>
            <a:r>
              <a:rPr lang="lt-LT" sz="1800" b="1" dirty="0" smtClean="0">
                <a:latin typeface="Arial" pitchFamily="34" charset="0"/>
                <a:cs typeface="Arial" pitchFamily="34" charset="0"/>
              </a:rPr>
              <a:t>Vilniaus </a:t>
            </a:r>
            <a:r>
              <a:rPr lang="lt-LT" sz="1800" b="1" dirty="0">
                <a:latin typeface="Arial" pitchFamily="34" charset="0"/>
                <a:cs typeface="Arial" pitchFamily="34" charset="0"/>
              </a:rPr>
              <a:t>miesto savivaldybės 2016 metų biudžeto pajamų plano projekto palyginimas su 2015 </a:t>
            </a:r>
            <a:r>
              <a:rPr lang="lt-LT" sz="1800" b="1" dirty="0" smtClean="0">
                <a:latin typeface="Arial" pitchFamily="34" charset="0"/>
                <a:cs typeface="Arial" pitchFamily="34" charset="0"/>
              </a:rPr>
              <a:t>metais, tūkst. </a:t>
            </a:r>
            <a:r>
              <a:rPr lang="lt-LT" sz="1800" b="1" dirty="0" err="1" smtClean="0">
                <a:latin typeface="Arial" pitchFamily="34" charset="0"/>
                <a:cs typeface="Arial" pitchFamily="34" charset="0"/>
              </a:rPr>
              <a:t>Eur</a:t>
            </a:r>
            <a:r>
              <a:rPr lang="lt-LT" sz="1800" b="1" dirty="0">
                <a:latin typeface="Arial" pitchFamily="34" charset="0"/>
                <a:cs typeface="Arial" pitchFamily="34" charset="0"/>
              </a:rPr>
              <a:t/>
            </a:r>
            <a:br>
              <a:rPr lang="lt-LT" sz="1800" b="1" dirty="0">
                <a:latin typeface="Arial" pitchFamily="34" charset="0"/>
                <a:cs typeface="Arial" pitchFamily="34" charset="0"/>
              </a:rPr>
            </a:br>
            <a:r>
              <a:rPr lang="lt-LT" sz="1800" b="1" dirty="0">
                <a:latin typeface="Arial" pitchFamily="34" charset="0"/>
                <a:cs typeface="Arial" pitchFamily="34" charset="0"/>
              </a:rPr>
              <a:t>(tęsinys)</a:t>
            </a:r>
          </a:p>
        </p:txBody>
      </p:sp>
      <p:graphicFrame>
        <p:nvGraphicFramePr>
          <p:cNvPr id="4" name="Turinio vietos rezervavimo ženklas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6791627"/>
              </p:ext>
            </p:extLst>
          </p:nvPr>
        </p:nvGraphicFramePr>
        <p:xfrm>
          <a:off x="395536" y="1700808"/>
          <a:ext cx="8352928" cy="4429619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60398"/>
                <a:gridCol w="2367759"/>
                <a:gridCol w="988267"/>
                <a:gridCol w="936104"/>
                <a:gridCol w="864096"/>
                <a:gridCol w="936104"/>
                <a:gridCol w="504056"/>
                <a:gridCol w="792088"/>
                <a:gridCol w="504056"/>
              </a:tblGrid>
              <a:tr h="165544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Eil. 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Nr.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Pajamos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biudžeto </a:t>
                      </a:r>
                      <a:r>
                        <a:rPr lang="lt-LT" sz="1200" u="none" strike="noStrike" dirty="0" err="1">
                          <a:effectLst/>
                          <a:latin typeface="Arial" pitchFamily="34" charset="0"/>
                          <a:cs typeface="Arial" pitchFamily="34" charset="0"/>
                        </a:rPr>
                        <a:t>prognozuo-jamos</a:t>
                      </a: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pajamos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pagal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2015 m. Finansinių rodiklių įstatymą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patvirtintas biudžeto pajamų planas     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biudžeto pajamų plano projektas</a:t>
                      </a:r>
                      <a:endParaRPr lang="pt-BR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2016 m. Finansinių rodiklių įstatymo su 2015 m. Finansinių rodiklių įstatymu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%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Pokytis, 2016 m. biudžeto projekto su </a:t>
                      </a:r>
                      <a:b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</a:br>
                      <a:r>
                        <a:rPr lang="lt-LT" sz="1200" u="none" strike="noStrike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2015 m. patvirtintu biudžetu 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36077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1.3.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Turto mokesčiai (1.3.1.+...1.3.3.)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30.152,6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30.152,6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32.400,0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2.247,4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7,5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2.247,4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7,5</a:t>
                      </a:r>
                    </a:p>
                  </a:txBody>
                  <a:tcPr marL="9525" marR="9525" marT="9525" marB="0" anchor="ctr">
                    <a:noFill/>
                  </a:tcPr>
                </a:tc>
              </a:tr>
              <a:tr h="285720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1.3.1.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Žemės mokestis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1.677,5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1.677,5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2.000,0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322,5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19,2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322,5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19,2</a:t>
                      </a:r>
                    </a:p>
                  </a:txBody>
                  <a:tcPr marL="9525" marR="9525" marT="9525" marB="0" anchor="ctr"/>
                </a:tc>
              </a:tr>
              <a:tr h="309339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1.3.2.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Paveldimo turto mokestis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341,7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341,7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400,0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58,3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17,1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58,3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17,1</a:t>
                      </a:r>
                    </a:p>
                  </a:txBody>
                  <a:tcPr marL="9525" marR="9525" marT="9525" marB="0" anchor="ctr"/>
                </a:tc>
              </a:tr>
              <a:tr h="24380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1.3.3.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Nekilnojamojo turto mokestis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28.133,4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28.133,4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30.000,0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1.866,6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6,6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1.866,6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6,6</a:t>
                      </a:r>
                    </a:p>
                  </a:txBody>
                  <a:tcPr marL="9525" marR="9525" marT="9525" marB="0" anchor="ctr"/>
                </a:tc>
              </a:tr>
              <a:tr h="161925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1.4.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Prekių ir paslaugų mokesčiai (1.4.1.+...1.4.3.)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505,4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8.037,3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9.624,5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-23,4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-4,6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1.587,2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19,7</a:t>
                      </a:r>
                      <a:endParaRPr lang="lt-LT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324187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1.4.1.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Mokesčiai už aplinkos teršimą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1.158,5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1.158,5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</a:tr>
              <a:tr h="321136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1.4.2.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Valstybės rinkliavos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505,4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505,4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482,0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-23,4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-4,6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-23,4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-4,6</a:t>
                      </a:r>
                    </a:p>
                  </a:txBody>
                  <a:tcPr marL="9525" marR="9525" marT="9525" marB="0" anchor="ctr"/>
                </a:tc>
              </a:tr>
              <a:tr h="371043">
                <a:tc>
                  <a:txBody>
                    <a:bodyPr/>
                    <a:lstStyle/>
                    <a:p>
                      <a:pPr algn="ct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1.4.3.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lt-L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Vietinės rinkliavos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6.373,4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7.984,0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1610,6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lt-LT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25,3</a:t>
                      </a:r>
                      <a:endParaRPr lang="lt-L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sp>
        <p:nvSpPr>
          <p:cNvPr id="2" name="Skaidrės numerio vietos rezervavimo ženklas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7571F-5CAD-4588-97CF-4266FB34AE45}" type="slidenum">
              <a:rPr lang="lt-LT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lt-LT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Datos vietos rezervavimo ženklas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lt-LT" dirty="0" smtClean="0">
                <a:solidFill>
                  <a:prstClr val="black">
                    <a:tint val="75000"/>
                  </a:prstClr>
                </a:solidFill>
              </a:rPr>
              <a:t>2016-01-14</a:t>
            </a:r>
            <a:endParaRPr lang="lt-LT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3756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322</TotalTime>
  <Words>1951</Words>
  <Application>Microsoft Office PowerPoint</Application>
  <PresentationFormat>Demonstracija ekrane (4:3)</PresentationFormat>
  <Paragraphs>900</Paragraphs>
  <Slides>17</Slides>
  <Notes>3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Skaidrių pavadinimai</vt:lpstr>
      </vt:variant>
      <vt:variant>
        <vt:i4>17</vt:i4>
      </vt:variant>
    </vt:vector>
  </HeadingPairs>
  <TitlesOfParts>
    <vt:vector size="19" baseType="lpstr">
      <vt:lpstr>2_Office Theme</vt:lpstr>
      <vt:lpstr>5_Office Theme</vt:lpstr>
      <vt:lpstr>Savivaldybės 2016 metų biudžeto projektas</vt:lpstr>
      <vt:lpstr>2016 m. Savivaldybės biudžeto finansavimo šaltiniai (projektas), mln. Eur </vt:lpstr>
      <vt:lpstr>Savivaldybės 2016 m. biudžeto pajamų struktūra, mln. Eur</vt:lpstr>
      <vt:lpstr>Savivaldybės 2016 m. biudžeto pajamos, tūkst. Eur</vt:lpstr>
      <vt:lpstr>Savivaldybės biudžeto pajamų dinamika 2014-2016 m., mln. Eur </vt:lpstr>
      <vt:lpstr>Savivaldybės biudžeto pajamų struktūra 2014-2016 m., mln. Eur </vt:lpstr>
      <vt:lpstr>Savivaldybės biudžeto pajamos 2014-2016 m. (be dotacijų), mln. Eur</vt:lpstr>
      <vt:lpstr>Vilniaus miesto savivaldybės 2016 metų biudžeto pajamų plano projekto palyginimas su 2015 metais, tūkst. Eur.</vt:lpstr>
      <vt:lpstr>Vilniaus miesto savivaldybės 2016 metų biudžeto pajamų plano projekto palyginimas su 2015 metais, tūkst. Eur (tęsinys)</vt:lpstr>
      <vt:lpstr>Vilniaus miesto savivaldybės 2016 metų biudžeto pajamų plano projekto palyginimas su 2015 metais, tūkst. Eur (tęsinys)</vt:lpstr>
      <vt:lpstr>Vilniaus miesto savivaldybės 2016 metų biudžeto pajamų plano projekto palyginimas su 2015 metais, tūkst. Eur (tęsinys)</vt:lpstr>
      <vt:lpstr>Vilniaus miesto savivaldybės 2016 metų biudžeto pajamų plano projekto palyginimas su 2015 metais, tūkst. Eur (tęsinys)</vt:lpstr>
      <vt:lpstr>Vilniaus miesto savivaldybės 2016 metų biudžeto pajamų plano projekto palyginimas su 2015 metais, tūkst. Eur (tęsinys)</vt:lpstr>
      <vt:lpstr>PowerPoint pristatymas</vt:lpstr>
      <vt:lpstr>2016 m. asignavimų iš Savivaldybės biudžeto lėšų ir biudžeto lėšų likučio (be spec. programų lėšų) projekto palyginimas su 2015 m., tūkst. Eur</vt:lpstr>
      <vt:lpstr>Savivaldybės 2016 m. asignavimų projekto palyginimas su 2015 m., tūkst. Eur</vt:lpstr>
      <vt:lpstr>Išlaidos Savivaldybės finansiniams įsipareigojimams 2016 metų biudžeto projekte, tūkst. Eur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Savivaldybės 2016 metų biudžeto projektas</dc:title>
  <dc:creator>Danguolė Jakimavičienė</dc:creator>
  <cp:lastModifiedBy>Almantas Šimonis</cp:lastModifiedBy>
  <cp:revision>59</cp:revision>
  <dcterms:created xsi:type="dcterms:W3CDTF">2016-01-07T14:56:13Z</dcterms:created>
  <dcterms:modified xsi:type="dcterms:W3CDTF">2016-01-18T14:51:20Z</dcterms:modified>
</cp:coreProperties>
</file>

<file path=docProps/thumbnail.jpeg>
</file>